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5" r:id="rId2"/>
    <p:sldId id="306" r:id="rId3"/>
    <p:sldId id="256" r:id="rId4"/>
    <p:sldId id="257" r:id="rId5"/>
    <p:sldId id="297" r:id="rId6"/>
    <p:sldId id="258" r:id="rId7"/>
    <p:sldId id="260" r:id="rId8"/>
    <p:sldId id="261" r:id="rId9"/>
    <p:sldId id="298" r:id="rId10"/>
    <p:sldId id="299" r:id="rId11"/>
    <p:sldId id="301" r:id="rId12"/>
    <p:sldId id="302" r:id="rId13"/>
    <p:sldId id="292" r:id="rId14"/>
    <p:sldId id="273" r:id="rId15"/>
    <p:sldId id="291" r:id="rId16"/>
    <p:sldId id="293" r:id="rId17"/>
    <p:sldId id="290" r:id="rId18"/>
    <p:sldId id="267" r:id="rId19"/>
    <p:sldId id="295" r:id="rId20"/>
    <p:sldId id="294" r:id="rId21"/>
    <p:sldId id="265" r:id="rId22"/>
    <p:sldId id="268" r:id="rId23"/>
    <p:sldId id="285" r:id="rId24"/>
    <p:sldId id="269" r:id="rId25"/>
    <p:sldId id="270" r:id="rId26"/>
    <p:sldId id="286" r:id="rId27"/>
    <p:sldId id="272" r:id="rId28"/>
    <p:sldId id="271" r:id="rId29"/>
    <p:sldId id="274" r:id="rId30"/>
    <p:sldId id="275" r:id="rId31"/>
    <p:sldId id="277" r:id="rId32"/>
    <p:sldId id="278" r:id="rId33"/>
    <p:sldId id="276" r:id="rId34"/>
    <p:sldId id="279" r:id="rId35"/>
    <p:sldId id="280" r:id="rId36"/>
    <p:sldId id="281" r:id="rId37"/>
    <p:sldId id="282" r:id="rId38"/>
    <p:sldId id="283" r:id="rId39"/>
    <p:sldId id="284" r:id="rId40"/>
    <p:sldId id="288" r:id="rId41"/>
    <p:sldId id="289" r:id="rId42"/>
    <p:sldId id="287" r:id="rId43"/>
    <p:sldId id="303" r:id="rId44"/>
    <p:sldId id="30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0DF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33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BCFB4E-38D3-418E-9C78-696073EBEEA0}" type="datetimeFigureOut">
              <a:rPr lang="en-US" smtClean="0"/>
              <a:pPr/>
              <a:t>5/10/2009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644A4-FA47-4E92-8357-84925FC478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CFB4E-38D3-418E-9C78-696073EBEEA0}" type="datetimeFigureOut">
              <a:rPr lang="en-US" smtClean="0"/>
              <a:pPr/>
              <a:t>5/10/2009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644A4-FA47-4E92-8357-84925FC478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CFB4E-38D3-418E-9C78-696073EBEEA0}" type="datetimeFigureOut">
              <a:rPr lang="en-US" smtClean="0"/>
              <a:pPr/>
              <a:t>5/10/2009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644A4-FA47-4E92-8357-84925FC478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CFB4E-38D3-418E-9C78-696073EBEEA0}" type="datetimeFigureOut">
              <a:rPr lang="en-US" smtClean="0"/>
              <a:pPr/>
              <a:t>5/10/2009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644A4-FA47-4E92-8357-84925FC478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BCFB4E-38D3-418E-9C78-696073EBEEA0}" type="datetimeFigureOut">
              <a:rPr lang="en-US" smtClean="0"/>
              <a:pPr/>
              <a:t>5/10/2009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644A4-FA47-4E92-8357-84925FC478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BCFB4E-38D3-418E-9C78-696073EBEEA0}" type="datetimeFigureOut">
              <a:rPr lang="en-US" smtClean="0"/>
              <a:pPr/>
              <a:t>5/10/2009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644A4-FA47-4E92-8357-84925FC478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BCFB4E-38D3-418E-9C78-696073EBEEA0}" type="datetimeFigureOut">
              <a:rPr lang="en-US" smtClean="0"/>
              <a:pPr/>
              <a:t>5/10/2009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2644A4-FA47-4E92-8357-84925FC478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BCFB4E-38D3-418E-9C78-696073EBEEA0}" type="datetimeFigureOut">
              <a:rPr lang="en-US" smtClean="0"/>
              <a:pPr/>
              <a:t>5/10/2009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2644A4-FA47-4E92-8357-84925FC478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CFB4E-38D3-418E-9C78-696073EBEEA0}" type="datetimeFigureOut">
              <a:rPr lang="en-US" smtClean="0"/>
              <a:pPr/>
              <a:t>5/10/2009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2644A4-FA47-4E92-8357-84925FC478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CFB4E-38D3-418E-9C78-696073EBEEA0}" type="datetimeFigureOut">
              <a:rPr lang="en-US" smtClean="0"/>
              <a:pPr/>
              <a:t>5/10/2009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644A4-FA47-4E92-8357-84925FC478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CFB4E-38D3-418E-9C78-696073EBEEA0}" type="datetimeFigureOut">
              <a:rPr lang="en-US" smtClean="0"/>
              <a:pPr/>
              <a:t>5/10/2009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644A4-FA47-4E92-8357-84925FC478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CFB4E-38D3-418E-9C78-696073EBEEA0}" type="datetimeFigureOut">
              <a:rPr lang="en-US" smtClean="0"/>
              <a:pPr/>
              <a:t>5/10/2009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644A4-FA47-4E92-8357-84925FC478C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225;y%20quang%20ph&#7893;%20ph&#225;t%20x&#7841;%20h&#7891;%20quang%20Model%20SPECTROLAB%20c&#7911;a%20h&#227;ng%20SPECTRON%20A.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normAutofit/>
          </a:bodyPr>
          <a:lstStyle/>
          <a:p>
            <a:pPr algn="ctr">
              <a:buNone/>
            </a:pPr>
            <a:r>
              <a:rPr lang="en-US" sz="2800" smtClean="0">
                <a:solidFill>
                  <a:srgbClr val="FF0000"/>
                </a:solidFill>
                <a:latin typeface="Times New Roman" pitchFamily="18" charset="0"/>
                <a:cs typeface="Times New Roman" pitchFamily="18" charset="0"/>
              </a:rPr>
              <a:t>Trường đại học khoa học tự nhiên thành phố Hồ Chí Minh</a:t>
            </a:r>
          </a:p>
          <a:p>
            <a:pPr algn="ctr">
              <a:buNone/>
            </a:pPr>
            <a:r>
              <a:rPr lang="en-US" sz="2800" smtClean="0">
                <a:solidFill>
                  <a:srgbClr val="FF0000"/>
                </a:solidFill>
                <a:latin typeface="Times New Roman" pitchFamily="18" charset="0"/>
                <a:cs typeface="Times New Roman" pitchFamily="18" charset="0"/>
              </a:rPr>
              <a:t>Bộ môn vật lý ứng dụng</a:t>
            </a:r>
          </a:p>
          <a:p>
            <a:pPr algn="ctr">
              <a:buNone/>
            </a:pPr>
            <a:r>
              <a:rPr lang="en-US" sz="2800" smtClean="0">
                <a:solidFill>
                  <a:srgbClr val="FF0000"/>
                </a:solidFill>
                <a:latin typeface="Times New Roman" pitchFamily="18" charset="0"/>
                <a:cs typeface="Times New Roman" pitchFamily="18" charset="0"/>
              </a:rPr>
              <a:t>Lớp cao học quang điện tử khóa 18</a:t>
            </a:r>
            <a:endParaRPr lang="en-US" sz="2800">
              <a:solidFill>
                <a:srgbClr val="FF0000"/>
              </a:solidFill>
              <a:latin typeface="Times New Roman" pitchFamily="18" charset="0"/>
              <a:cs typeface="Times New Roman" pitchFamily="18" charset="0"/>
            </a:endParaRPr>
          </a:p>
        </p:txBody>
      </p:sp>
      <p:pic>
        <p:nvPicPr>
          <p:cNvPr id="6" name="Content Placeholder 3" descr="logo3.gif"/>
          <p:cNvPicPr>
            <a:picLocks noGrp="1" noChangeAspect="1"/>
          </p:cNvPicPr>
          <p:nvPr>
            <p:ph idx="1"/>
          </p:nvPr>
        </p:nvPicPr>
        <p:blipFill>
          <a:blip r:embed="rId2"/>
          <a:stretch>
            <a:fillRect/>
          </a:stretch>
        </p:blipFill>
        <p:spPr>
          <a:xfrm>
            <a:off x="1524000" y="381000"/>
            <a:ext cx="6334125" cy="9144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0" y="1143000"/>
            <a:ext cx="9525000" cy="5715000"/>
            <a:chOff x="-120" y="720"/>
            <a:chExt cx="6000" cy="3600"/>
          </a:xfrm>
        </p:grpSpPr>
        <p:pic>
          <p:nvPicPr>
            <p:cNvPr id="16387" name="Picture 1027"/>
            <p:cNvPicPr>
              <a:picLocks noChangeAspect="1" noChangeArrowheads="1"/>
            </p:cNvPicPr>
            <p:nvPr/>
          </p:nvPicPr>
          <p:blipFill>
            <a:blip r:embed="rId2"/>
            <a:srcRect/>
            <a:stretch>
              <a:fillRect/>
            </a:stretch>
          </p:blipFill>
          <p:spPr bwMode="auto">
            <a:xfrm>
              <a:off x="-120" y="720"/>
              <a:ext cx="6000" cy="3600"/>
            </a:xfrm>
            <a:prstGeom prst="rect">
              <a:avLst/>
            </a:prstGeom>
            <a:noFill/>
            <a:ln w="9525">
              <a:noFill/>
              <a:miter lim="800000"/>
              <a:headEnd/>
              <a:tailEnd/>
            </a:ln>
            <a:effectLst/>
          </p:spPr>
        </p:pic>
        <p:pic>
          <p:nvPicPr>
            <p:cNvPr id="16388" name="Picture 1028" descr="D:\oleron\orb1s.png"/>
            <p:cNvPicPr>
              <a:picLocks noChangeAspect="1" noChangeArrowheads="1"/>
            </p:cNvPicPr>
            <p:nvPr/>
          </p:nvPicPr>
          <p:blipFill>
            <a:blip r:embed="rId3" cstate="print"/>
            <a:srcRect/>
            <a:stretch>
              <a:fillRect/>
            </a:stretch>
          </p:blipFill>
          <p:spPr bwMode="auto">
            <a:xfrm>
              <a:off x="1920" y="3264"/>
              <a:ext cx="384" cy="384"/>
            </a:xfrm>
            <a:prstGeom prst="rect">
              <a:avLst/>
            </a:prstGeom>
            <a:noFill/>
          </p:spPr>
        </p:pic>
        <p:pic>
          <p:nvPicPr>
            <p:cNvPr id="16389" name="Picture 1029" descr="D:\oleron\orb2p.png"/>
            <p:cNvPicPr>
              <a:picLocks noChangeAspect="1" noChangeArrowheads="1"/>
            </p:cNvPicPr>
            <p:nvPr/>
          </p:nvPicPr>
          <p:blipFill>
            <a:blip r:embed="rId4" cstate="print"/>
            <a:srcRect/>
            <a:stretch>
              <a:fillRect/>
            </a:stretch>
          </p:blipFill>
          <p:spPr bwMode="auto">
            <a:xfrm>
              <a:off x="3120" y="1584"/>
              <a:ext cx="384" cy="384"/>
            </a:xfrm>
            <a:prstGeom prst="rect">
              <a:avLst/>
            </a:prstGeom>
            <a:noFill/>
          </p:spPr>
        </p:pic>
        <p:pic>
          <p:nvPicPr>
            <p:cNvPr id="16390" name="Picture 1030" descr="D:\oleron\orb2s.png"/>
            <p:cNvPicPr>
              <a:picLocks noChangeAspect="1" noChangeArrowheads="1"/>
            </p:cNvPicPr>
            <p:nvPr/>
          </p:nvPicPr>
          <p:blipFill>
            <a:blip r:embed="rId5" cstate="print"/>
            <a:srcRect/>
            <a:stretch>
              <a:fillRect/>
            </a:stretch>
          </p:blipFill>
          <p:spPr bwMode="auto">
            <a:xfrm>
              <a:off x="1968" y="1584"/>
              <a:ext cx="384" cy="384"/>
            </a:xfrm>
            <a:prstGeom prst="rect">
              <a:avLst/>
            </a:prstGeom>
            <a:noFill/>
          </p:spPr>
        </p:pic>
        <p:pic>
          <p:nvPicPr>
            <p:cNvPr id="16391" name="Picture 1031" descr="D:\oleron\orb3s.png"/>
            <p:cNvPicPr>
              <a:picLocks noChangeAspect="1" noChangeArrowheads="1"/>
            </p:cNvPicPr>
            <p:nvPr/>
          </p:nvPicPr>
          <p:blipFill>
            <a:blip r:embed="rId6" cstate="print"/>
            <a:srcRect/>
            <a:stretch>
              <a:fillRect/>
            </a:stretch>
          </p:blipFill>
          <p:spPr bwMode="auto">
            <a:xfrm>
              <a:off x="1968" y="1200"/>
              <a:ext cx="384" cy="384"/>
            </a:xfrm>
            <a:prstGeom prst="rect">
              <a:avLst/>
            </a:prstGeom>
            <a:noFill/>
          </p:spPr>
        </p:pic>
        <p:pic>
          <p:nvPicPr>
            <p:cNvPr id="16392" name="Picture 1032" descr="D:\oleron\orb3p.png"/>
            <p:cNvPicPr>
              <a:picLocks noChangeAspect="1" noChangeArrowheads="1"/>
            </p:cNvPicPr>
            <p:nvPr/>
          </p:nvPicPr>
          <p:blipFill>
            <a:blip r:embed="rId7" cstate="print"/>
            <a:srcRect/>
            <a:stretch>
              <a:fillRect/>
            </a:stretch>
          </p:blipFill>
          <p:spPr bwMode="auto">
            <a:xfrm>
              <a:off x="3120" y="1200"/>
              <a:ext cx="384" cy="384"/>
            </a:xfrm>
            <a:prstGeom prst="rect">
              <a:avLst/>
            </a:prstGeom>
            <a:noFill/>
          </p:spPr>
        </p:pic>
        <p:pic>
          <p:nvPicPr>
            <p:cNvPr id="16393" name="Picture 1033" descr="D:\oleron\orb3d.png"/>
            <p:cNvPicPr>
              <a:picLocks noChangeAspect="1" noChangeArrowheads="1"/>
            </p:cNvPicPr>
            <p:nvPr/>
          </p:nvPicPr>
          <p:blipFill>
            <a:blip r:embed="rId8" cstate="print"/>
            <a:srcRect/>
            <a:stretch>
              <a:fillRect/>
            </a:stretch>
          </p:blipFill>
          <p:spPr bwMode="auto">
            <a:xfrm>
              <a:off x="4272" y="1200"/>
              <a:ext cx="384" cy="384"/>
            </a:xfrm>
            <a:prstGeom prst="rect">
              <a:avLst/>
            </a:prstGeom>
            <a:noFill/>
          </p:spPr>
        </p:pic>
      </p:grpSp>
      <p:sp>
        <p:nvSpPr>
          <p:cNvPr id="16394" name="Text Box 1034"/>
          <p:cNvSpPr txBox="1">
            <a:spLocks noChangeArrowheads="1"/>
          </p:cNvSpPr>
          <p:nvPr/>
        </p:nvSpPr>
        <p:spPr bwMode="auto">
          <a:xfrm>
            <a:off x="1752600" y="5562600"/>
            <a:ext cx="1863139" cy="369332"/>
          </a:xfrm>
          <a:prstGeom prst="rect">
            <a:avLst/>
          </a:prstGeom>
          <a:noFill/>
          <a:ln w="9525">
            <a:noFill/>
            <a:miter lim="800000"/>
            <a:headEnd/>
            <a:tailEnd/>
          </a:ln>
          <a:effectLst/>
        </p:spPr>
        <p:txBody>
          <a:bodyPr wrap="none">
            <a:spAutoFit/>
          </a:bodyPr>
          <a:lstStyle/>
          <a:p>
            <a:r>
              <a:rPr lang="fr-FR" smtClean="0">
                <a:latin typeface="Times New Roman" pitchFamily="18" charset="0"/>
                <a:cs typeface="Times New Roman" pitchFamily="18" charset="0"/>
              </a:rPr>
              <a:t>Trạng thái cơ bản</a:t>
            </a:r>
            <a:endParaRPr lang="fr-FR" sz="1800">
              <a:latin typeface="Times New Roman" pitchFamily="18" charset="0"/>
              <a:cs typeface="Times New Roman" pitchFamily="18" charset="0"/>
            </a:endParaRPr>
          </a:p>
        </p:txBody>
      </p:sp>
      <p:sp>
        <p:nvSpPr>
          <p:cNvPr id="16395" name="Text Box 1035"/>
          <p:cNvSpPr txBox="1">
            <a:spLocks noChangeArrowheads="1"/>
          </p:cNvSpPr>
          <p:nvPr/>
        </p:nvSpPr>
        <p:spPr bwMode="auto">
          <a:xfrm>
            <a:off x="0" y="1600200"/>
            <a:ext cx="1000125" cy="336550"/>
          </a:xfrm>
          <a:prstGeom prst="rect">
            <a:avLst/>
          </a:prstGeom>
          <a:noFill/>
          <a:ln w="9525">
            <a:noFill/>
            <a:miter lim="800000"/>
            <a:headEnd/>
            <a:tailEnd/>
          </a:ln>
          <a:effectLst/>
        </p:spPr>
        <p:txBody>
          <a:bodyPr wrap="none">
            <a:spAutoFit/>
          </a:bodyPr>
          <a:lstStyle/>
          <a:p>
            <a:r>
              <a:rPr lang="fr-FR" sz="1600"/>
              <a:t>Ionisation</a:t>
            </a:r>
          </a:p>
        </p:txBody>
      </p:sp>
      <p:sp>
        <p:nvSpPr>
          <p:cNvPr id="16396" name="Text Box 1036"/>
          <p:cNvSpPr txBox="1">
            <a:spLocks noChangeArrowheads="1"/>
          </p:cNvSpPr>
          <p:nvPr/>
        </p:nvSpPr>
        <p:spPr bwMode="auto">
          <a:xfrm>
            <a:off x="723900" y="685800"/>
            <a:ext cx="7696200" cy="369332"/>
          </a:xfrm>
          <a:prstGeom prst="rect">
            <a:avLst/>
          </a:prstGeom>
          <a:noFill/>
          <a:ln w="9525">
            <a:noFill/>
            <a:miter lim="800000"/>
            <a:headEnd/>
            <a:tailEnd/>
          </a:ln>
          <a:effectLst/>
        </p:spPr>
        <p:txBody>
          <a:bodyPr>
            <a:spAutoFit/>
          </a:bodyPr>
          <a:lstStyle/>
          <a:p>
            <a:pPr algn="ctr"/>
            <a:r>
              <a:rPr lang="fr-FR" b="1" smtClean="0">
                <a:latin typeface="Times New Roman" pitchFamily="18" charset="0"/>
                <a:cs typeface="Times New Roman" pitchFamily="18" charset="0"/>
              </a:rPr>
              <a:t>Dãy Lyman của nguyên tử hidro</a:t>
            </a:r>
            <a:endParaRPr lang="fr-FR" b="1">
              <a:latin typeface="Times New Roman" pitchFamily="18" charset="0"/>
              <a:cs typeface="Times New Roman" pitchFamily="18" charset="0"/>
            </a:endParaRPr>
          </a:p>
        </p:txBody>
      </p:sp>
      <p:sp>
        <p:nvSpPr>
          <p:cNvPr id="16397" name="Text Box 1037"/>
          <p:cNvSpPr txBox="1">
            <a:spLocks noChangeArrowheads="1"/>
          </p:cNvSpPr>
          <p:nvPr/>
        </p:nvSpPr>
        <p:spPr bwMode="auto">
          <a:xfrm>
            <a:off x="0" y="152400"/>
            <a:ext cx="9144000" cy="579438"/>
          </a:xfrm>
          <a:prstGeom prst="rect">
            <a:avLst/>
          </a:prstGeom>
          <a:noFill/>
          <a:ln w="9525">
            <a:noFill/>
            <a:miter lim="800000"/>
            <a:headEnd/>
            <a:tailEnd/>
          </a:ln>
          <a:effectLst/>
        </p:spPr>
        <p:txBody>
          <a:bodyPr>
            <a:spAutoFit/>
          </a:bodyPr>
          <a:lstStyle/>
          <a:p>
            <a:pPr algn="ctr"/>
            <a:r>
              <a:rPr lang="fr-FR" sz="3200" b="1" smtClean="0">
                <a:latin typeface="Times New Roman" pitchFamily="18" charset="0"/>
                <a:cs typeface="Times New Roman" pitchFamily="18" charset="0"/>
              </a:rPr>
              <a:t>Hấp thụ năng lượng giữa những trạng thái electron</a:t>
            </a:r>
            <a:r>
              <a:rPr lang="fr-FR" sz="3200" b="1" smtClean="0"/>
              <a:t> </a:t>
            </a:r>
            <a:endParaRPr lang="fr-FR" sz="3200" b="1"/>
          </a:p>
        </p:txBody>
      </p:sp>
      <p:sp>
        <p:nvSpPr>
          <p:cNvPr id="16398" name="Line 1038"/>
          <p:cNvSpPr>
            <a:spLocks noChangeShapeType="1"/>
          </p:cNvSpPr>
          <p:nvPr/>
        </p:nvSpPr>
        <p:spPr bwMode="auto">
          <a:xfrm flipV="1">
            <a:off x="2743200" y="2667000"/>
            <a:ext cx="1828800" cy="2819400"/>
          </a:xfrm>
          <a:prstGeom prst="line">
            <a:avLst/>
          </a:prstGeom>
          <a:noFill/>
          <a:ln w="63500">
            <a:solidFill>
              <a:srgbClr val="993366"/>
            </a:solidFill>
            <a:round/>
            <a:headEnd/>
            <a:tailEnd type="triangle" w="med" len="med"/>
          </a:ln>
          <a:effectLst/>
        </p:spPr>
        <p:txBody>
          <a:bodyPr/>
          <a:lstStyle/>
          <a:p>
            <a:endParaRPr lang="en-US"/>
          </a:p>
        </p:txBody>
      </p:sp>
      <p:sp>
        <p:nvSpPr>
          <p:cNvPr id="16410" name="Text Box 1050"/>
          <p:cNvSpPr txBox="1">
            <a:spLocks noChangeArrowheads="1"/>
          </p:cNvSpPr>
          <p:nvPr/>
        </p:nvSpPr>
        <p:spPr bwMode="auto">
          <a:xfrm>
            <a:off x="5486400" y="3962400"/>
            <a:ext cx="1522341" cy="1754326"/>
          </a:xfrm>
          <a:prstGeom prst="rect">
            <a:avLst/>
          </a:prstGeom>
          <a:noFill/>
          <a:ln w="9525">
            <a:noFill/>
            <a:miter lim="800000"/>
            <a:headEnd/>
            <a:tailEnd/>
          </a:ln>
          <a:effectLst/>
        </p:spPr>
        <p:txBody>
          <a:bodyPr wrap="none">
            <a:spAutoFit/>
          </a:bodyPr>
          <a:lstStyle/>
          <a:p>
            <a:r>
              <a:rPr lang="fr-FR" smtClean="0">
                <a:latin typeface="Times New Roman" pitchFamily="18" charset="0"/>
                <a:cs typeface="Times New Roman" pitchFamily="18" charset="0"/>
              </a:rPr>
              <a:t>Dãy</a:t>
            </a:r>
            <a:r>
              <a:rPr lang="fr-FR" smtClean="0"/>
              <a:t> </a:t>
            </a:r>
            <a:r>
              <a:rPr lang="fr-FR"/>
              <a:t>Lyman</a:t>
            </a:r>
          </a:p>
          <a:p>
            <a:endParaRPr lang="fr-FR"/>
          </a:p>
          <a:p>
            <a:r>
              <a:rPr lang="fr-FR" smtClean="0">
                <a:latin typeface="Times New Roman" pitchFamily="18" charset="0"/>
                <a:cs typeface="Times New Roman" pitchFamily="18" charset="0"/>
              </a:rPr>
              <a:t>Bắt đầu</a:t>
            </a:r>
            <a:r>
              <a:rPr lang="fr-FR" smtClean="0"/>
              <a:t> </a:t>
            </a:r>
            <a:r>
              <a:rPr lang="fr-FR"/>
              <a:t>: n=1</a:t>
            </a:r>
          </a:p>
          <a:p>
            <a:r>
              <a:rPr lang="fr-FR" smtClean="0">
                <a:latin typeface="Times New Roman" pitchFamily="18" charset="0"/>
                <a:cs typeface="Times New Roman" pitchFamily="18" charset="0"/>
              </a:rPr>
              <a:t>Đến</a:t>
            </a:r>
            <a:r>
              <a:rPr lang="fr-FR" smtClean="0"/>
              <a:t> </a:t>
            </a:r>
            <a:r>
              <a:rPr lang="fr-FR"/>
              <a:t>: n&gt;1</a:t>
            </a:r>
          </a:p>
          <a:p>
            <a:endParaRPr lang="fr-FR"/>
          </a:p>
          <a:p>
            <a:r>
              <a:rPr lang="fr-FR" smtClean="0">
                <a:latin typeface="Times New Roman" pitchFamily="18" charset="0"/>
                <a:cs typeface="Times New Roman" pitchFamily="18" charset="0"/>
              </a:rPr>
              <a:t>Vùng tử ngọai</a:t>
            </a:r>
            <a:endParaRPr lang="fr-FR">
              <a:latin typeface="Times New Roman" pitchFamily="18" charset="0"/>
              <a:cs typeface="Times New Roman" pitchFamily="18" charset="0"/>
            </a:endParaRPr>
          </a:p>
        </p:txBody>
      </p:sp>
      <p:sp>
        <p:nvSpPr>
          <p:cNvPr id="16415" name="Line 1055"/>
          <p:cNvSpPr>
            <a:spLocks noChangeShapeType="1"/>
          </p:cNvSpPr>
          <p:nvPr/>
        </p:nvSpPr>
        <p:spPr bwMode="auto">
          <a:xfrm flipV="1">
            <a:off x="2743200" y="2209800"/>
            <a:ext cx="1828800" cy="3276600"/>
          </a:xfrm>
          <a:prstGeom prst="line">
            <a:avLst/>
          </a:prstGeom>
          <a:noFill/>
          <a:ln w="63500">
            <a:solidFill>
              <a:srgbClr val="993366"/>
            </a:solidFill>
            <a:round/>
            <a:headEnd/>
            <a:tailEnd type="triangle" w="med" len="med"/>
          </a:ln>
          <a:effectLst/>
        </p:spPr>
        <p:txBody>
          <a:bodyPr/>
          <a:lstStyle/>
          <a:p>
            <a:endParaRPr lang="en-US"/>
          </a:p>
        </p:txBody>
      </p:sp>
      <p:sp>
        <p:nvSpPr>
          <p:cNvPr id="16416" name="Line 1056"/>
          <p:cNvSpPr>
            <a:spLocks noChangeShapeType="1"/>
          </p:cNvSpPr>
          <p:nvPr/>
        </p:nvSpPr>
        <p:spPr bwMode="auto">
          <a:xfrm flipV="1">
            <a:off x="2743200" y="1981200"/>
            <a:ext cx="1828800" cy="3505200"/>
          </a:xfrm>
          <a:prstGeom prst="line">
            <a:avLst/>
          </a:prstGeom>
          <a:noFill/>
          <a:ln w="63500">
            <a:solidFill>
              <a:srgbClr val="993366"/>
            </a:solidFill>
            <a:round/>
            <a:headEnd/>
            <a:tailEnd type="triangle" w="med" len="med"/>
          </a:ln>
          <a:effectLst/>
        </p:spPr>
        <p:txBody>
          <a:bodyPr/>
          <a:lstStyle/>
          <a:p>
            <a:endParaRPr lang="en-US"/>
          </a:p>
        </p:txBody>
      </p:sp>
      <p:sp>
        <p:nvSpPr>
          <p:cNvPr id="16417" name="Line 1057"/>
          <p:cNvSpPr>
            <a:spLocks noChangeShapeType="1"/>
          </p:cNvSpPr>
          <p:nvPr/>
        </p:nvSpPr>
        <p:spPr bwMode="auto">
          <a:xfrm flipV="1">
            <a:off x="2743200" y="1905000"/>
            <a:ext cx="1828800" cy="3581400"/>
          </a:xfrm>
          <a:prstGeom prst="line">
            <a:avLst/>
          </a:prstGeom>
          <a:noFill/>
          <a:ln w="63500">
            <a:solidFill>
              <a:srgbClr val="993366"/>
            </a:solidFill>
            <a:round/>
            <a:headEnd/>
            <a:tailEnd type="triangle" w="med" len="med"/>
          </a:ln>
          <a:effectLst/>
        </p:spPr>
        <p:txBody>
          <a:bodyPr/>
          <a:lstStyle/>
          <a:p>
            <a:endParaRPr lang="en-US"/>
          </a:p>
        </p:txBody>
      </p:sp>
      <p:sp>
        <p:nvSpPr>
          <p:cNvPr id="16418" name="Line 1058"/>
          <p:cNvSpPr>
            <a:spLocks noChangeShapeType="1"/>
          </p:cNvSpPr>
          <p:nvPr/>
        </p:nvSpPr>
        <p:spPr bwMode="auto">
          <a:xfrm flipV="1">
            <a:off x="2743200" y="1752600"/>
            <a:ext cx="1828800" cy="3733800"/>
          </a:xfrm>
          <a:prstGeom prst="line">
            <a:avLst/>
          </a:prstGeom>
          <a:noFill/>
          <a:ln w="63500">
            <a:solidFill>
              <a:srgbClr val="993366"/>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4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4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4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8" grpId="0" animBg="1"/>
      <p:bldP spid="16410" grpId="0" autoUpdateAnimBg="0"/>
      <p:bldP spid="16415" grpId="0" animBg="1"/>
      <p:bldP spid="16416" grpId="0" animBg="1"/>
      <p:bldP spid="16417" grpId="0" animBg="1"/>
      <p:bldP spid="164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143000"/>
            <a:ext cx="9525000" cy="5715000"/>
            <a:chOff x="-120" y="720"/>
            <a:chExt cx="6000" cy="3600"/>
          </a:xfrm>
        </p:grpSpPr>
        <p:pic>
          <p:nvPicPr>
            <p:cNvPr id="17411" name="Picture 3"/>
            <p:cNvPicPr>
              <a:picLocks noChangeAspect="1" noChangeArrowheads="1"/>
            </p:cNvPicPr>
            <p:nvPr/>
          </p:nvPicPr>
          <p:blipFill>
            <a:blip r:embed="rId2"/>
            <a:srcRect/>
            <a:stretch>
              <a:fillRect/>
            </a:stretch>
          </p:blipFill>
          <p:spPr bwMode="auto">
            <a:xfrm>
              <a:off x="-120" y="720"/>
              <a:ext cx="6000" cy="3600"/>
            </a:xfrm>
            <a:prstGeom prst="rect">
              <a:avLst/>
            </a:prstGeom>
            <a:noFill/>
            <a:ln w="9525">
              <a:noFill/>
              <a:miter lim="800000"/>
              <a:headEnd/>
              <a:tailEnd/>
            </a:ln>
            <a:effectLst/>
          </p:spPr>
        </p:pic>
        <p:pic>
          <p:nvPicPr>
            <p:cNvPr id="17412" name="Picture 4" descr="D:\oleron\orb1s.png"/>
            <p:cNvPicPr>
              <a:picLocks noChangeAspect="1" noChangeArrowheads="1"/>
            </p:cNvPicPr>
            <p:nvPr/>
          </p:nvPicPr>
          <p:blipFill>
            <a:blip r:embed="rId3" cstate="print"/>
            <a:srcRect/>
            <a:stretch>
              <a:fillRect/>
            </a:stretch>
          </p:blipFill>
          <p:spPr bwMode="auto">
            <a:xfrm>
              <a:off x="1920" y="3264"/>
              <a:ext cx="384" cy="384"/>
            </a:xfrm>
            <a:prstGeom prst="rect">
              <a:avLst/>
            </a:prstGeom>
            <a:noFill/>
          </p:spPr>
        </p:pic>
        <p:pic>
          <p:nvPicPr>
            <p:cNvPr id="17413" name="Picture 5" descr="D:\oleron\orb2p.png"/>
            <p:cNvPicPr>
              <a:picLocks noChangeAspect="1" noChangeArrowheads="1"/>
            </p:cNvPicPr>
            <p:nvPr/>
          </p:nvPicPr>
          <p:blipFill>
            <a:blip r:embed="rId4" cstate="print"/>
            <a:srcRect/>
            <a:stretch>
              <a:fillRect/>
            </a:stretch>
          </p:blipFill>
          <p:spPr bwMode="auto">
            <a:xfrm>
              <a:off x="3120" y="1584"/>
              <a:ext cx="384" cy="384"/>
            </a:xfrm>
            <a:prstGeom prst="rect">
              <a:avLst/>
            </a:prstGeom>
            <a:noFill/>
          </p:spPr>
        </p:pic>
        <p:pic>
          <p:nvPicPr>
            <p:cNvPr id="17414" name="Picture 6" descr="D:\oleron\orb2s.png"/>
            <p:cNvPicPr>
              <a:picLocks noChangeAspect="1" noChangeArrowheads="1"/>
            </p:cNvPicPr>
            <p:nvPr/>
          </p:nvPicPr>
          <p:blipFill>
            <a:blip r:embed="rId5" cstate="print"/>
            <a:srcRect/>
            <a:stretch>
              <a:fillRect/>
            </a:stretch>
          </p:blipFill>
          <p:spPr bwMode="auto">
            <a:xfrm>
              <a:off x="1968" y="1584"/>
              <a:ext cx="384" cy="384"/>
            </a:xfrm>
            <a:prstGeom prst="rect">
              <a:avLst/>
            </a:prstGeom>
            <a:noFill/>
          </p:spPr>
        </p:pic>
        <p:pic>
          <p:nvPicPr>
            <p:cNvPr id="17415" name="Picture 7" descr="D:\oleron\orb3s.png"/>
            <p:cNvPicPr>
              <a:picLocks noChangeAspect="1" noChangeArrowheads="1"/>
            </p:cNvPicPr>
            <p:nvPr/>
          </p:nvPicPr>
          <p:blipFill>
            <a:blip r:embed="rId6" cstate="print"/>
            <a:srcRect/>
            <a:stretch>
              <a:fillRect/>
            </a:stretch>
          </p:blipFill>
          <p:spPr bwMode="auto">
            <a:xfrm>
              <a:off x="1968" y="1200"/>
              <a:ext cx="384" cy="384"/>
            </a:xfrm>
            <a:prstGeom prst="rect">
              <a:avLst/>
            </a:prstGeom>
            <a:noFill/>
          </p:spPr>
        </p:pic>
        <p:pic>
          <p:nvPicPr>
            <p:cNvPr id="17416" name="Picture 8" descr="D:\oleron\orb3p.png"/>
            <p:cNvPicPr>
              <a:picLocks noChangeAspect="1" noChangeArrowheads="1"/>
            </p:cNvPicPr>
            <p:nvPr/>
          </p:nvPicPr>
          <p:blipFill>
            <a:blip r:embed="rId7" cstate="print"/>
            <a:srcRect/>
            <a:stretch>
              <a:fillRect/>
            </a:stretch>
          </p:blipFill>
          <p:spPr bwMode="auto">
            <a:xfrm>
              <a:off x="3120" y="1200"/>
              <a:ext cx="384" cy="384"/>
            </a:xfrm>
            <a:prstGeom prst="rect">
              <a:avLst/>
            </a:prstGeom>
            <a:noFill/>
          </p:spPr>
        </p:pic>
        <p:pic>
          <p:nvPicPr>
            <p:cNvPr id="17417" name="Picture 9" descr="D:\oleron\orb3d.png"/>
            <p:cNvPicPr>
              <a:picLocks noChangeAspect="1" noChangeArrowheads="1"/>
            </p:cNvPicPr>
            <p:nvPr/>
          </p:nvPicPr>
          <p:blipFill>
            <a:blip r:embed="rId8" cstate="print"/>
            <a:srcRect/>
            <a:stretch>
              <a:fillRect/>
            </a:stretch>
          </p:blipFill>
          <p:spPr bwMode="auto">
            <a:xfrm>
              <a:off x="4272" y="1200"/>
              <a:ext cx="384" cy="384"/>
            </a:xfrm>
            <a:prstGeom prst="rect">
              <a:avLst/>
            </a:prstGeom>
            <a:noFill/>
          </p:spPr>
        </p:pic>
      </p:grpSp>
      <p:sp>
        <p:nvSpPr>
          <p:cNvPr id="17418" name="Text Box 10"/>
          <p:cNvSpPr txBox="1">
            <a:spLocks noChangeArrowheads="1"/>
          </p:cNvSpPr>
          <p:nvPr/>
        </p:nvSpPr>
        <p:spPr bwMode="auto">
          <a:xfrm>
            <a:off x="1752600" y="5562600"/>
            <a:ext cx="1863139" cy="369332"/>
          </a:xfrm>
          <a:prstGeom prst="rect">
            <a:avLst/>
          </a:prstGeom>
          <a:noFill/>
          <a:ln w="9525">
            <a:noFill/>
            <a:miter lim="800000"/>
            <a:headEnd/>
            <a:tailEnd/>
          </a:ln>
          <a:effectLst/>
        </p:spPr>
        <p:txBody>
          <a:bodyPr wrap="none">
            <a:spAutoFit/>
          </a:bodyPr>
          <a:lstStyle/>
          <a:p>
            <a:r>
              <a:rPr lang="fr-FR" smtClean="0">
                <a:latin typeface="Times New Roman" pitchFamily="18" charset="0"/>
                <a:cs typeface="Times New Roman" pitchFamily="18" charset="0"/>
              </a:rPr>
              <a:t>Trạng thái cơ bản</a:t>
            </a:r>
            <a:endParaRPr lang="fr-FR" sz="1800">
              <a:latin typeface="Times New Roman" pitchFamily="18" charset="0"/>
              <a:cs typeface="Times New Roman" pitchFamily="18" charset="0"/>
            </a:endParaRPr>
          </a:p>
        </p:txBody>
      </p:sp>
      <p:sp>
        <p:nvSpPr>
          <p:cNvPr id="17419" name="Text Box 11"/>
          <p:cNvSpPr txBox="1">
            <a:spLocks noChangeArrowheads="1"/>
          </p:cNvSpPr>
          <p:nvPr/>
        </p:nvSpPr>
        <p:spPr bwMode="auto">
          <a:xfrm>
            <a:off x="0" y="1600200"/>
            <a:ext cx="1000125" cy="336550"/>
          </a:xfrm>
          <a:prstGeom prst="rect">
            <a:avLst/>
          </a:prstGeom>
          <a:noFill/>
          <a:ln w="9525">
            <a:noFill/>
            <a:miter lim="800000"/>
            <a:headEnd/>
            <a:tailEnd/>
          </a:ln>
          <a:effectLst/>
        </p:spPr>
        <p:txBody>
          <a:bodyPr wrap="none">
            <a:spAutoFit/>
          </a:bodyPr>
          <a:lstStyle/>
          <a:p>
            <a:r>
              <a:rPr lang="fr-FR" sz="1600"/>
              <a:t>Ionisation</a:t>
            </a:r>
          </a:p>
        </p:txBody>
      </p:sp>
      <p:sp>
        <p:nvSpPr>
          <p:cNvPr id="17420" name="Text Box 12"/>
          <p:cNvSpPr txBox="1">
            <a:spLocks noChangeArrowheads="1"/>
          </p:cNvSpPr>
          <p:nvPr/>
        </p:nvSpPr>
        <p:spPr bwMode="auto">
          <a:xfrm>
            <a:off x="723900" y="685800"/>
            <a:ext cx="7696200" cy="369332"/>
          </a:xfrm>
          <a:prstGeom prst="rect">
            <a:avLst/>
          </a:prstGeom>
          <a:noFill/>
          <a:ln w="9525">
            <a:noFill/>
            <a:miter lim="800000"/>
            <a:headEnd/>
            <a:tailEnd/>
          </a:ln>
          <a:effectLst/>
        </p:spPr>
        <p:txBody>
          <a:bodyPr>
            <a:spAutoFit/>
          </a:bodyPr>
          <a:lstStyle/>
          <a:p>
            <a:pPr algn="ctr"/>
            <a:r>
              <a:rPr lang="fr-FR" b="1" smtClean="0">
                <a:latin typeface="Times New Roman" pitchFamily="18" charset="0"/>
                <a:cs typeface="Times New Roman" pitchFamily="18" charset="0"/>
              </a:rPr>
              <a:t>Dãy </a:t>
            </a:r>
            <a:r>
              <a:rPr lang="fr-FR" b="1">
                <a:latin typeface="Times New Roman" pitchFamily="18" charset="0"/>
                <a:cs typeface="Times New Roman" pitchFamily="18" charset="0"/>
              </a:rPr>
              <a:t>Balmer </a:t>
            </a:r>
            <a:r>
              <a:rPr lang="fr-FR" b="1" smtClean="0">
                <a:latin typeface="Times New Roman" pitchFamily="18" charset="0"/>
                <a:cs typeface="Times New Roman" pitchFamily="18" charset="0"/>
              </a:rPr>
              <a:t>của nguyên tử Hidro</a:t>
            </a:r>
            <a:endParaRPr lang="fr-FR" b="1">
              <a:latin typeface="Times New Roman" pitchFamily="18" charset="0"/>
              <a:cs typeface="Times New Roman" pitchFamily="18" charset="0"/>
            </a:endParaRPr>
          </a:p>
        </p:txBody>
      </p:sp>
      <p:sp>
        <p:nvSpPr>
          <p:cNvPr id="17421" name="Text Box 13"/>
          <p:cNvSpPr txBox="1">
            <a:spLocks noChangeArrowheads="1"/>
          </p:cNvSpPr>
          <p:nvPr/>
        </p:nvSpPr>
        <p:spPr bwMode="auto">
          <a:xfrm>
            <a:off x="0" y="152400"/>
            <a:ext cx="9144000" cy="579438"/>
          </a:xfrm>
          <a:prstGeom prst="rect">
            <a:avLst/>
          </a:prstGeom>
          <a:noFill/>
          <a:ln w="9525">
            <a:noFill/>
            <a:miter lim="800000"/>
            <a:headEnd/>
            <a:tailEnd/>
          </a:ln>
          <a:effectLst/>
        </p:spPr>
        <p:txBody>
          <a:bodyPr>
            <a:spAutoFit/>
          </a:bodyPr>
          <a:lstStyle/>
          <a:p>
            <a:pPr algn="ctr"/>
            <a:r>
              <a:rPr lang="fr-FR" sz="3200" b="1" smtClean="0">
                <a:latin typeface="Times New Roman" pitchFamily="18" charset="0"/>
                <a:cs typeface="Times New Roman" pitchFamily="18" charset="0"/>
              </a:rPr>
              <a:t>Hấp thụ năng lượng giữa những trạng thái electron</a:t>
            </a:r>
            <a:endParaRPr lang="fr-FR" sz="3200" b="1">
              <a:latin typeface="Times New Roman" pitchFamily="18" charset="0"/>
              <a:cs typeface="Times New Roman" pitchFamily="18" charset="0"/>
            </a:endParaRPr>
          </a:p>
        </p:txBody>
      </p:sp>
      <p:sp>
        <p:nvSpPr>
          <p:cNvPr id="17422" name="Line 14"/>
          <p:cNvSpPr>
            <a:spLocks noChangeShapeType="1"/>
          </p:cNvSpPr>
          <p:nvPr/>
        </p:nvSpPr>
        <p:spPr bwMode="auto">
          <a:xfrm flipH="1" flipV="1">
            <a:off x="2819400" y="2209800"/>
            <a:ext cx="1752600" cy="457200"/>
          </a:xfrm>
          <a:prstGeom prst="line">
            <a:avLst/>
          </a:prstGeom>
          <a:noFill/>
          <a:ln w="38100">
            <a:solidFill>
              <a:srgbClr val="FF0000"/>
            </a:solidFill>
            <a:round/>
            <a:headEnd/>
            <a:tailEnd type="triangle" w="med" len="sm"/>
          </a:ln>
          <a:effectLst/>
        </p:spPr>
        <p:txBody>
          <a:bodyPr/>
          <a:lstStyle/>
          <a:p>
            <a:endParaRPr lang="en-US"/>
          </a:p>
        </p:txBody>
      </p:sp>
      <p:sp>
        <p:nvSpPr>
          <p:cNvPr id="17429" name="Line 21"/>
          <p:cNvSpPr>
            <a:spLocks noChangeShapeType="1"/>
          </p:cNvSpPr>
          <p:nvPr/>
        </p:nvSpPr>
        <p:spPr bwMode="auto">
          <a:xfrm flipH="1" flipV="1">
            <a:off x="2819400" y="2057400"/>
            <a:ext cx="1752600" cy="609600"/>
          </a:xfrm>
          <a:prstGeom prst="line">
            <a:avLst/>
          </a:prstGeom>
          <a:noFill/>
          <a:ln w="38100">
            <a:solidFill>
              <a:srgbClr val="339966"/>
            </a:solidFill>
            <a:round/>
            <a:headEnd/>
            <a:tailEnd type="triangle" w="med" len="sm"/>
          </a:ln>
          <a:effectLst/>
        </p:spPr>
        <p:txBody>
          <a:bodyPr/>
          <a:lstStyle/>
          <a:p>
            <a:endParaRPr lang="en-US"/>
          </a:p>
        </p:txBody>
      </p:sp>
      <p:sp>
        <p:nvSpPr>
          <p:cNvPr id="17423" name="Text Box 15"/>
          <p:cNvSpPr txBox="1">
            <a:spLocks noChangeArrowheads="1"/>
          </p:cNvSpPr>
          <p:nvPr/>
        </p:nvSpPr>
        <p:spPr bwMode="auto">
          <a:xfrm>
            <a:off x="5470525" y="3962400"/>
            <a:ext cx="1418978" cy="1477328"/>
          </a:xfrm>
          <a:prstGeom prst="rect">
            <a:avLst/>
          </a:prstGeom>
          <a:noFill/>
          <a:ln w="9525">
            <a:noFill/>
            <a:miter lim="800000"/>
            <a:headEnd/>
            <a:tailEnd/>
          </a:ln>
          <a:effectLst/>
        </p:spPr>
        <p:txBody>
          <a:bodyPr wrap="none">
            <a:spAutoFit/>
          </a:bodyPr>
          <a:lstStyle/>
          <a:p>
            <a:r>
              <a:rPr lang="fr-FR" smtClean="0">
                <a:latin typeface="Times New Roman" pitchFamily="18" charset="0"/>
                <a:cs typeface="Times New Roman" pitchFamily="18" charset="0"/>
              </a:rPr>
              <a:t>Dãy</a:t>
            </a:r>
            <a:r>
              <a:rPr lang="fr-FR" smtClean="0"/>
              <a:t> </a:t>
            </a:r>
            <a:r>
              <a:rPr lang="fr-FR"/>
              <a:t>Balmer</a:t>
            </a:r>
          </a:p>
          <a:p>
            <a:endParaRPr lang="fr-FR"/>
          </a:p>
          <a:p>
            <a:r>
              <a:rPr lang="fr-FR" smtClean="0">
                <a:latin typeface="Times New Roman" pitchFamily="18" charset="0"/>
                <a:cs typeface="Times New Roman" pitchFamily="18" charset="0"/>
              </a:rPr>
              <a:t>Bắt đầu</a:t>
            </a:r>
            <a:r>
              <a:rPr lang="fr-FR" smtClean="0"/>
              <a:t> </a:t>
            </a:r>
            <a:r>
              <a:rPr lang="fr-FR"/>
              <a:t>: n=2</a:t>
            </a:r>
          </a:p>
          <a:p>
            <a:r>
              <a:rPr lang="fr-FR" smtClean="0">
                <a:latin typeface="Times New Roman" pitchFamily="18" charset="0"/>
                <a:cs typeface="Times New Roman" pitchFamily="18" charset="0"/>
              </a:rPr>
              <a:t>Đến </a:t>
            </a:r>
            <a:r>
              <a:rPr lang="fr-FR" smtClean="0"/>
              <a:t>: </a:t>
            </a:r>
            <a:r>
              <a:rPr lang="fr-FR"/>
              <a:t>n&gt;2</a:t>
            </a:r>
          </a:p>
          <a:p>
            <a:r>
              <a:rPr lang="fr-FR" smtClean="0">
                <a:latin typeface="Times New Roman" pitchFamily="18" charset="0"/>
                <a:cs typeface="Times New Roman" pitchFamily="18" charset="0"/>
              </a:rPr>
              <a:t>Nhìn thấy</a:t>
            </a:r>
            <a:endParaRPr lang="fr-FR">
              <a:latin typeface="Times New Roman" pitchFamily="18" charset="0"/>
              <a:cs typeface="Times New Roman" pitchFamily="18" charset="0"/>
            </a:endParaRPr>
          </a:p>
        </p:txBody>
      </p:sp>
      <p:sp>
        <p:nvSpPr>
          <p:cNvPr id="17431" name="Line 23"/>
          <p:cNvSpPr>
            <a:spLocks noChangeShapeType="1"/>
          </p:cNvSpPr>
          <p:nvPr/>
        </p:nvSpPr>
        <p:spPr bwMode="auto">
          <a:xfrm flipH="1" flipV="1">
            <a:off x="2819400" y="1828800"/>
            <a:ext cx="1752600" cy="838200"/>
          </a:xfrm>
          <a:prstGeom prst="line">
            <a:avLst/>
          </a:prstGeom>
          <a:noFill/>
          <a:ln w="38100">
            <a:solidFill>
              <a:srgbClr val="993366"/>
            </a:solidFill>
            <a:round/>
            <a:headEnd/>
            <a:tailEnd type="triangle" w="med" len="sm"/>
          </a:ln>
          <a:effectLst/>
        </p:spPr>
        <p:txBody>
          <a:bodyPr/>
          <a:lstStyle/>
          <a:p>
            <a:endParaRPr lang="en-US"/>
          </a:p>
        </p:txBody>
      </p:sp>
      <p:sp>
        <p:nvSpPr>
          <p:cNvPr id="17430" name="Line 22"/>
          <p:cNvSpPr>
            <a:spLocks noChangeShapeType="1"/>
          </p:cNvSpPr>
          <p:nvPr/>
        </p:nvSpPr>
        <p:spPr bwMode="auto">
          <a:xfrm flipH="1" flipV="1">
            <a:off x="2819400" y="1905000"/>
            <a:ext cx="1752600" cy="762000"/>
          </a:xfrm>
          <a:prstGeom prst="line">
            <a:avLst/>
          </a:prstGeom>
          <a:noFill/>
          <a:ln w="38100">
            <a:solidFill>
              <a:srgbClr val="003366"/>
            </a:solidFill>
            <a:round/>
            <a:headEnd/>
            <a:tailEnd type="triangle" w="med" len="sm"/>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animBg="1"/>
      <p:bldP spid="17429" grpId="0" animBg="1"/>
      <p:bldP spid="17423" grpId="0" autoUpdateAnimBg="0"/>
      <p:bldP spid="17431" grpId="0" animBg="1"/>
      <p:bldP spid="174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143000"/>
            <a:ext cx="9525000" cy="5715000"/>
            <a:chOff x="-120" y="720"/>
            <a:chExt cx="6000" cy="3600"/>
          </a:xfrm>
        </p:grpSpPr>
        <p:pic>
          <p:nvPicPr>
            <p:cNvPr id="18435" name="Picture 3"/>
            <p:cNvPicPr>
              <a:picLocks noChangeAspect="1" noChangeArrowheads="1"/>
            </p:cNvPicPr>
            <p:nvPr/>
          </p:nvPicPr>
          <p:blipFill>
            <a:blip r:embed="rId2"/>
            <a:srcRect/>
            <a:stretch>
              <a:fillRect/>
            </a:stretch>
          </p:blipFill>
          <p:spPr bwMode="auto">
            <a:xfrm>
              <a:off x="-120" y="720"/>
              <a:ext cx="6000" cy="3600"/>
            </a:xfrm>
            <a:prstGeom prst="rect">
              <a:avLst/>
            </a:prstGeom>
            <a:noFill/>
            <a:ln w="9525">
              <a:noFill/>
              <a:miter lim="800000"/>
              <a:headEnd/>
              <a:tailEnd/>
            </a:ln>
            <a:effectLst/>
          </p:spPr>
        </p:pic>
        <p:pic>
          <p:nvPicPr>
            <p:cNvPr id="18436" name="Picture 4" descr="D:\oleron\orb1s.png"/>
            <p:cNvPicPr>
              <a:picLocks noChangeAspect="1" noChangeArrowheads="1"/>
            </p:cNvPicPr>
            <p:nvPr/>
          </p:nvPicPr>
          <p:blipFill>
            <a:blip r:embed="rId3" cstate="print"/>
            <a:srcRect/>
            <a:stretch>
              <a:fillRect/>
            </a:stretch>
          </p:blipFill>
          <p:spPr bwMode="auto">
            <a:xfrm>
              <a:off x="1920" y="3264"/>
              <a:ext cx="384" cy="384"/>
            </a:xfrm>
            <a:prstGeom prst="rect">
              <a:avLst/>
            </a:prstGeom>
            <a:noFill/>
          </p:spPr>
        </p:pic>
        <p:pic>
          <p:nvPicPr>
            <p:cNvPr id="18437" name="Picture 5" descr="D:\oleron\orb2p.png"/>
            <p:cNvPicPr>
              <a:picLocks noChangeAspect="1" noChangeArrowheads="1"/>
            </p:cNvPicPr>
            <p:nvPr/>
          </p:nvPicPr>
          <p:blipFill>
            <a:blip r:embed="rId4" cstate="print"/>
            <a:srcRect/>
            <a:stretch>
              <a:fillRect/>
            </a:stretch>
          </p:blipFill>
          <p:spPr bwMode="auto">
            <a:xfrm>
              <a:off x="3120" y="1584"/>
              <a:ext cx="384" cy="384"/>
            </a:xfrm>
            <a:prstGeom prst="rect">
              <a:avLst/>
            </a:prstGeom>
            <a:noFill/>
          </p:spPr>
        </p:pic>
        <p:pic>
          <p:nvPicPr>
            <p:cNvPr id="18438" name="Picture 6" descr="D:\oleron\orb2s.png"/>
            <p:cNvPicPr>
              <a:picLocks noChangeAspect="1" noChangeArrowheads="1"/>
            </p:cNvPicPr>
            <p:nvPr/>
          </p:nvPicPr>
          <p:blipFill>
            <a:blip r:embed="rId5" cstate="print"/>
            <a:srcRect/>
            <a:stretch>
              <a:fillRect/>
            </a:stretch>
          </p:blipFill>
          <p:spPr bwMode="auto">
            <a:xfrm>
              <a:off x="1968" y="1584"/>
              <a:ext cx="384" cy="384"/>
            </a:xfrm>
            <a:prstGeom prst="rect">
              <a:avLst/>
            </a:prstGeom>
            <a:noFill/>
          </p:spPr>
        </p:pic>
        <p:pic>
          <p:nvPicPr>
            <p:cNvPr id="18439" name="Picture 7" descr="D:\oleron\orb3s.png"/>
            <p:cNvPicPr>
              <a:picLocks noChangeAspect="1" noChangeArrowheads="1"/>
            </p:cNvPicPr>
            <p:nvPr/>
          </p:nvPicPr>
          <p:blipFill>
            <a:blip r:embed="rId6" cstate="print"/>
            <a:srcRect/>
            <a:stretch>
              <a:fillRect/>
            </a:stretch>
          </p:blipFill>
          <p:spPr bwMode="auto">
            <a:xfrm>
              <a:off x="1968" y="1200"/>
              <a:ext cx="384" cy="384"/>
            </a:xfrm>
            <a:prstGeom prst="rect">
              <a:avLst/>
            </a:prstGeom>
            <a:noFill/>
          </p:spPr>
        </p:pic>
        <p:pic>
          <p:nvPicPr>
            <p:cNvPr id="18440" name="Picture 8" descr="D:\oleron\orb3p.png"/>
            <p:cNvPicPr>
              <a:picLocks noChangeAspect="1" noChangeArrowheads="1"/>
            </p:cNvPicPr>
            <p:nvPr/>
          </p:nvPicPr>
          <p:blipFill>
            <a:blip r:embed="rId7" cstate="print"/>
            <a:srcRect/>
            <a:stretch>
              <a:fillRect/>
            </a:stretch>
          </p:blipFill>
          <p:spPr bwMode="auto">
            <a:xfrm>
              <a:off x="3120" y="1200"/>
              <a:ext cx="384" cy="384"/>
            </a:xfrm>
            <a:prstGeom prst="rect">
              <a:avLst/>
            </a:prstGeom>
            <a:noFill/>
          </p:spPr>
        </p:pic>
        <p:pic>
          <p:nvPicPr>
            <p:cNvPr id="18441" name="Picture 9" descr="D:\oleron\orb3d.png"/>
            <p:cNvPicPr>
              <a:picLocks noChangeAspect="1" noChangeArrowheads="1"/>
            </p:cNvPicPr>
            <p:nvPr/>
          </p:nvPicPr>
          <p:blipFill>
            <a:blip r:embed="rId8" cstate="print"/>
            <a:srcRect/>
            <a:stretch>
              <a:fillRect/>
            </a:stretch>
          </p:blipFill>
          <p:spPr bwMode="auto">
            <a:xfrm>
              <a:off x="4272" y="1200"/>
              <a:ext cx="384" cy="384"/>
            </a:xfrm>
            <a:prstGeom prst="rect">
              <a:avLst/>
            </a:prstGeom>
            <a:noFill/>
          </p:spPr>
        </p:pic>
      </p:grpSp>
      <p:sp>
        <p:nvSpPr>
          <p:cNvPr id="18442" name="Text Box 10"/>
          <p:cNvSpPr txBox="1">
            <a:spLocks noChangeArrowheads="1"/>
          </p:cNvSpPr>
          <p:nvPr/>
        </p:nvSpPr>
        <p:spPr bwMode="auto">
          <a:xfrm>
            <a:off x="1752600" y="5562600"/>
            <a:ext cx="1863139" cy="369332"/>
          </a:xfrm>
          <a:prstGeom prst="rect">
            <a:avLst/>
          </a:prstGeom>
          <a:noFill/>
          <a:ln w="9525">
            <a:noFill/>
            <a:miter lim="800000"/>
            <a:headEnd/>
            <a:tailEnd/>
          </a:ln>
          <a:effectLst/>
        </p:spPr>
        <p:txBody>
          <a:bodyPr wrap="none">
            <a:spAutoFit/>
          </a:bodyPr>
          <a:lstStyle/>
          <a:p>
            <a:r>
              <a:rPr lang="fr-FR" smtClean="0">
                <a:latin typeface="Times New Roman" pitchFamily="18" charset="0"/>
                <a:cs typeface="Times New Roman" pitchFamily="18" charset="0"/>
              </a:rPr>
              <a:t>Trạng thái cơ bản</a:t>
            </a:r>
            <a:endParaRPr lang="fr-FR" sz="1800">
              <a:latin typeface="Times New Roman" pitchFamily="18" charset="0"/>
              <a:cs typeface="Times New Roman" pitchFamily="18" charset="0"/>
            </a:endParaRPr>
          </a:p>
        </p:txBody>
      </p:sp>
      <p:sp>
        <p:nvSpPr>
          <p:cNvPr id="18443" name="Text Box 11"/>
          <p:cNvSpPr txBox="1">
            <a:spLocks noChangeArrowheads="1"/>
          </p:cNvSpPr>
          <p:nvPr/>
        </p:nvSpPr>
        <p:spPr bwMode="auto">
          <a:xfrm>
            <a:off x="0" y="1600200"/>
            <a:ext cx="1000125" cy="336550"/>
          </a:xfrm>
          <a:prstGeom prst="rect">
            <a:avLst/>
          </a:prstGeom>
          <a:noFill/>
          <a:ln w="9525">
            <a:noFill/>
            <a:miter lim="800000"/>
            <a:headEnd/>
            <a:tailEnd/>
          </a:ln>
          <a:effectLst/>
        </p:spPr>
        <p:txBody>
          <a:bodyPr wrap="none">
            <a:spAutoFit/>
          </a:bodyPr>
          <a:lstStyle/>
          <a:p>
            <a:r>
              <a:rPr lang="fr-FR" sz="1600"/>
              <a:t>Ionisation</a:t>
            </a:r>
          </a:p>
        </p:txBody>
      </p:sp>
      <p:sp>
        <p:nvSpPr>
          <p:cNvPr id="18444" name="Text Box 12"/>
          <p:cNvSpPr txBox="1">
            <a:spLocks noChangeArrowheads="1"/>
          </p:cNvSpPr>
          <p:nvPr/>
        </p:nvSpPr>
        <p:spPr bwMode="auto">
          <a:xfrm>
            <a:off x="723900" y="685800"/>
            <a:ext cx="7696200" cy="369332"/>
          </a:xfrm>
          <a:prstGeom prst="rect">
            <a:avLst/>
          </a:prstGeom>
          <a:noFill/>
          <a:ln w="9525">
            <a:noFill/>
            <a:miter lim="800000"/>
            <a:headEnd/>
            <a:tailEnd/>
          </a:ln>
          <a:effectLst/>
        </p:spPr>
        <p:txBody>
          <a:bodyPr>
            <a:spAutoFit/>
          </a:bodyPr>
          <a:lstStyle/>
          <a:p>
            <a:pPr algn="ctr"/>
            <a:r>
              <a:rPr lang="fr-FR" b="1" smtClean="0">
                <a:latin typeface="Times New Roman" pitchFamily="18" charset="0"/>
                <a:cs typeface="Times New Roman" pitchFamily="18" charset="0"/>
              </a:rPr>
              <a:t>Dãy </a:t>
            </a:r>
            <a:r>
              <a:rPr lang="fr-FR" b="1">
                <a:latin typeface="Times New Roman" pitchFamily="18" charset="0"/>
                <a:cs typeface="Times New Roman" pitchFamily="18" charset="0"/>
              </a:rPr>
              <a:t>Paschen </a:t>
            </a:r>
            <a:r>
              <a:rPr lang="fr-FR" b="1" smtClean="0">
                <a:latin typeface="Times New Roman" pitchFamily="18" charset="0"/>
                <a:cs typeface="Times New Roman" pitchFamily="18" charset="0"/>
              </a:rPr>
              <a:t>của nguyên tử Hidro</a:t>
            </a:r>
            <a:endParaRPr lang="fr-FR" b="1">
              <a:latin typeface="Times New Roman" pitchFamily="18" charset="0"/>
              <a:cs typeface="Times New Roman" pitchFamily="18" charset="0"/>
            </a:endParaRPr>
          </a:p>
        </p:txBody>
      </p:sp>
      <p:sp>
        <p:nvSpPr>
          <p:cNvPr id="18445" name="Text Box 13"/>
          <p:cNvSpPr txBox="1">
            <a:spLocks noChangeArrowheads="1"/>
          </p:cNvSpPr>
          <p:nvPr/>
        </p:nvSpPr>
        <p:spPr bwMode="auto">
          <a:xfrm>
            <a:off x="0" y="152400"/>
            <a:ext cx="9144000" cy="579438"/>
          </a:xfrm>
          <a:prstGeom prst="rect">
            <a:avLst/>
          </a:prstGeom>
          <a:noFill/>
          <a:ln w="9525">
            <a:noFill/>
            <a:miter lim="800000"/>
            <a:headEnd/>
            <a:tailEnd/>
          </a:ln>
          <a:effectLst/>
        </p:spPr>
        <p:txBody>
          <a:bodyPr>
            <a:spAutoFit/>
          </a:bodyPr>
          <a:lstStyle/>
          <a:p>
            <a:pPr algn="ctr"/>
            <a:r>
              <a:rPr lang="fr-FR" sz="3200" b="1" smtClean="0">
                <a:latin typeface="Times New Roman" pitchFamily="18" charset="0"/>
                <a:cs typeface="Times New Roman" pitchFamily="18" charset="0"/>
              </a:rPr>
              <a:t>Hấp thụ năng lượng giữa những trạng thái electron</a:t>
            </a:r>
            <a:endParaRPr lang="fr-FR" sz="3200" b="1">
              <a:latin typeface="Times New Roman" pitchFamily="18" charset="0"/>
              <a:cs typeface="Times New Roman" pitchFamily="18" charset="0"/>
            </a:endParaRPr>
          </a:p>
        </p:txBody>
      </p:sp>
      <p:sp>
        <p:nvSpPr>
          <p:cNvPr id="18448" name="Text Box 16"/>
          <p:cNvSpPr txBox="1">
            <a:spLocks noChangeArrowheads="1"/>
          </p:cNvSpPr>
          <p:nvPr/>
        </p:nvSpPr>
        <p:spPr bwMode="auto">
          <a:xfrm>
            <a:off x="5357813" y="3962400"/>
            <a:ext cx="1675460" cy="1754326"/>
          </a:xfrm>
          <a:prstGeom prst="rect">
            <a:avLst/>
          </a:prstGeom>
          <a:noFill/>
          <a:ln w="9525">
            <a:noFill/>
            <a:miter lim="800000"/>
            <a:headEnd/>
            <a:tailEnd/>
          </a:ln>
          <a:effectLst/>
        </p:spPr>
        <p:txBody>
          <a:bodyPr wrap="none">
            <a:spAutoFit/>
          </a:bodyPr>
          <a:lstStyle/>
          <a:p>
            <a:r>
              <a:rPr lang="fr-FR" smtClean="0">
                <a:latin typeface="Times New Roman" pitchFamily="18" charset="0"/>
                <a:cs typeface="Times New Roman" pitchFamily="18" charset="0"/>
              </a:rPr>
              <a:t>Dãy</a:t>
            </a:r>
            <a:r>
              <a:rPr lang="fr-FR" smtClean="0"/>
              <a:t> </a:t>
            </a:r>
            <a:r>
              <a:rPr lang="fr-FR"/>
              <a:t>Paschen</a:t>
            </a:r>
          </a:p>
          <a:p>
            <a:endParaRPr lang="fr-FR"/>
          </a:p>
          <a:p>
            <a:r>
              <a:rPr lang="fr-FR" smtClean="0">
                <a:latin typeface="Times New Roman" pitchFamily="18" charset="0"/>
                <a:cs typeface="Times New Roman" pitchFamily="18" charset="0"/>
              </a:rPr>
              <a:t>Bắt đầu </a:t>
            </a:r>
            <a:r>
              <a:rPr lang="fr-FR"/>
              <a:t>: n=3</a:t>
            </a:r>
          </a:p>
          <a:p>
            <a:r>
              <a:rPr lang="fr-FR" smtClean="0">
                <a:latin typeface="Times New Roman" pitchFamily="18" charset="0"/>
                <a:cs typeface="Times New Roman" pitchFamily="18" charset="0"/>
              </a:rPr>
              <a:t>Đến</a:t>
            </a:r>
            <a:r>
              <a:rPr lang="fr-FR" smtClean="0"/>
              <a:t> </a:t>
            </a:r>
            <a:r>
              <a:rPr lang="fr-FR"/>
              <a:t>: n&gt;3</a:t>
            </a:r>
          </a:p>
          <a:p>
            <a:endParaRPr lang="fr-FR">
              <a:latin typeface="Times New Roman" pitchFamily="18" charset="0"/>
              <a:cs typeface="Times New Roman" pitchFamily="18" charset="0"/>
            </a:endParaRPr>
          </a:p>
          <a:p>
            <a:r>
              <a:rPr lang="fr-FR" smtClean="0">
                <a:latin typeface="Times New Roman" pitchFamily="18" charset="0"/>
                <a:cs typeface="Times New Roman" pitchFamily="18" charset="0"/>
              </a:rPr>
              <a:t>Hồng ngọai gần</a:t>
            </a:r>
            <a:endParaRPr lang="fr-FR">
              <a:latin typeface="Times New Roman" pitchFamily="18" charset="0"/>
              <a:cs typeface="Times New Roman" pitchFamily="18" charset="0"/>
            </a:endParaRPr>
          </a:p>
        </p:txBody>
      </p:sp>
      <p:sp>
        <p:nvSpPr>
          <p:cNvPr id="18449" name="Line 17"/>
          <p:cNvSpPr>
            <a:spLocks noChangeShapeType="1"/>
          </p:cNvSpPr>
          <p:nvPr/>
        </p:nvSpPr>
        <p:spPr bwMode="auto">
          <a:xfrm flipV="1">
            <a:off x="2819400" y="2057400"/>
            <a:ext cx="1752600" cy="152400"/>
          </a:xfrm>
          <a:prstGeom prst="line">
            <a:avLst/>
          </a:prstGeom>
          <a:noFill/>
          <a:ln w="38100">
            <a:solidFill>
              <a:srgbClr val="800000"/>
            </a:solidFill>
            <a:round/>
            <a:headEnd/>
            <a:tailEnd type="triangle" w="med" len="sm"/>
          </a:ln>
          <a:effectLst/>
        </p:spPr>
        <p:txBody>
          <a:bodyPr/>
          <a:lstStyle/>
          <a:p>
            <a:endParaRPr lang="en-US"/>
          </a:p>
        </p:txBody>
      </p:sp>
      <p:sp>
        <p:nvSpPr>
          <p:cNvPr id="18451" name="Line 19"/>
          <p:cNvSpPr>
            <a:spLocks noChangeShapeType="1"/>
          </p:cNvSpPr>
          <p:nvPr/>
        </p:nvSpPr>
        <p:spPr bwMode="auto">
          <a:xfrm flipV="1">
            <a:off x="2819400" y="1905000"/>
            <a:ext cx="1752600" cy="304800"/>
          </a:xfrm>
          <a:prstGeom prst="line">
            <a:avLst/>
          </a:prstGeom>
          <a:noFill/>
          <a:ln w="38100">
            <a:solidFill>
              <a:srgbClr val="800000"/>
            </a:solidFill>
            <a:round/>
            <a:headEnd/>
            <a:tailEnd type="triangle" w="med" len="sm"/>
          </a:ln>
          <a:effectLst/>
        </p:spPr>
        <p:txBody>
          <a:bodyPr/>
          <a:lstStyle/>
          <a:p>
            <a:endParaRPr lang="en-US"/>
          </a:p>
        </p:txBody>
      </p:sp>
      <p:sp>
        <p:nvSpPr>
          <p:cNvPr id="18452" name="Line 20"/>
          <p:cNvSpPr>
            <a:spLocks noChangeShapeType="1"/>
          </p:cNvSpPr>
          <p:nvPr/>
        </p:nvSpPr>
        <p:spPr bwMode="auto">
          <a:xfrm flipV="1">
            <a:off x="2819400" y="1828800"/>
            <a:ext cx="1752600" cy="381000"/>
          </a:xfrm>
          <a:prstGeom prst="line">
            <a:avLst/>
          </a:prstGeom>
          <a:noFill/>
          <a:ln w="38100">
            <a:solidFill>
              <a:srgbClr val="993300"/>
            </a:solidFill>
            <a:round/>
            <a:headEnd/>
            <a:tailEnd type="triangle" w="med" len="sm"/>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autoUpdateAnimBg="0"/>
      <p:bldP spid="18449" grpId="0" animBg="1"/>
      <p:bldP spid="18451" grpId="0" animBg="1"/>
      <p:bldP spid="184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0" y="152400"/>
            <a:ext cx="8001000" cy="2286000"/>
            <a:chOff x="0" y="2971800"/>
            <a:chExt cx="8001000" cy="2286000"/>
          </a:xfrm>
        </p:grpSpPr>
        <p:sp>
          <p:nvSpPr>
            <p:cNvPr id="6" name="TextBox 5"/>
            <p:cNvSpPr txBox="1"/>
            <p:nvPr/>
          </p:nvSpPr>
          <p:spPr>
            <a:xfrm>
              <a:off x="1143000" y="3886200"/>
              <a:ext cx="1371600" cy="646331"/>
            </a:xfrm>
            <a:prstGeom prst="rect">
              <a:avLst/>
            </a:prstGeom>
            <a:noFill/>
            <a:ln>
              <a:solidFill>
                <a:srgbClr val="FF0000"/>
              </a:solidFill>
            </a:ln>
          </p:spPr>
          <p:txBody>
            <a:bodyPr wrap="square" rtlCol="0">
              <a:spAutoFit/>
            </a:bodyPr>
            <a:lstStyle/>
            <a:p>
              <a:pPr algn="ctr"/>
              <a:r>
                <a:rPr lang="en-US" smtClean="0">
                  <a:latin typeface="Times New Roman" pitchFamily="18" charset="0"/>
                  <a:cs typeface="Times New Roman" pitchFamily="18" charset="0"/>
                </a:rPr>
                <a:t>Nguồn kích thích</a:t>
              </a:r>
              <a:endParaRPr lang="en-US">
                <a:latin typeface="Times New Roman" pitchFamily="18" charset="0"/>
                <a:cs typeface="Times New Roman" pitchFamily="18" charset="0"/>
              </a:endParaRPr>
            </a:p>
          </p:txBody>
        </p:sp>
        <p:sp>
          <p:nvSpPr>
            <p:cNvPr id="7" name="TextBox 6"/>
            <p:cNvSpPr txBox="1"/>
            <p:nvPr/>
          </p:nvSpPr>
          <p:spPr>
            <a:xfrm>
              <a:off x="3352800" y="3886200"/>
              <a:ext cx="1676400" cy="646331"/>
            </a:xfrm>
            <a:prstGeom prst="rect">
              <a:avLst/>
            </a:prstGeom>
            <a:noFill/>
            <a:ln>
              <a:solidFill>
                <a:srgbClr val="FF0000"/>
              </a:solidFill>
            </a:ln>
          </p:spPr>
          <p:txBody>
            <a:bodyPr wrap="square" rtlCol="0">
              <a:spAutoFit/>
            </a:bodyPr>
            <a:lstStyle/>
            <a:p>
              <a:pPr algn="ctr"/>
              <a:r>
                <a:rPr lang="en-US" smtClean="0">
                  <a:latin typeface="Times New Roman" pitchFamily="18" charset="0"/>
                  <a:cs typeface="Times New Roman" pitchFamily="18" charset="0"/>
                </a:rPr>
                <a:t>Bộ phận tán sắc</a:t>
              </a:r>
            </a:p>
            <a:p>
              <a:pPr algn="ctr"/>
              <a:r>
                <a:rPr lang="en-US" smtClean="0">
                  <a:latin typeface="Times New Roman" pitchFamily="18" charset="0"/>
                  <a:cs typeface="Times New Roman" pitchFamily="18" charset="0"/>
                </a:rPr>
                <a:t>(Phổ kế)</a:t>
              </a:r>
              <a:endParaRPr lang="en-US">
                <a:latin typeface="Times New Roman" pitchFamily="18" charset="0"/>
                <a:cs typeface="Times New Roman" pitchFamily="18" charset="0"/>
              </a:endParaRPr>
            </a:p>
          </p:txBody>
        </p:sp>
        <p:sp>
          <p:nvSpPr>
            <p:cNvPr id="8" name="TextBox 7"/>
            <p:cNvSpPr txBox="1"/>
            <p:nvPr/>
          </p:nvSpPr>
          <p:spPr>
            <a:xfrm>
              <a:off x="5638800" y="3657600"/>
              <a:ext cx="762000" cy="923330"/>
            </a:xfrm>
            <a:prstGeom prst="rect">
              <a:avLst/>
            </a:prstGeom>
            <a:noFill/>
            <a:ln>
              <a:solidFill>
                <a:srgbClr val="FF0000"/>
              </a:solidFill>
            </a:ln>
          </p:spPr>
          <p:txBody>
            <a:bodyPr wrap="square" lIns="182880" rtlCol="0">
              <a:spAutoFit/>
            </a:bodyPr>
            <a:lstStyle/>
            <a:p>
              <a:r>
                <a:rPr lang="en-US" smtClean="0">
                  <a:latin typeface="Times New Roman" pitchFamily="18" charset="0"/>
                  <a:cs typeface="Times New Roman" pitchFamily="18" charset="0"/>
                </a:rPr>
                <a:t>Bộ phát hiện</a:t>
              </a:r>
              <a:endParaRPr lang="en-US">
                <a:latin typeface="Times New Roman" pitchFamily="18" charset="0"/>
                <a:cs typeface="Times New Roman" pitchFamily="18" charset="0"/>
              </a:endParaRPr>
            </a:p>
          </p:txBody>
        </p:sp>
        <p:sp>
          <p:nvSpPr>
            <p:cNvPr id="9" name="TextBox 8"/>
            <p:cNvSpPr txBox="1"/>
            <p:nvPr/>
          </p:nvSpPr>
          <p:spPr>
            <a:xfrm>
              <a:off x="6858000" y="3810000"/>
              <a:ext cx="1143000" cy="646331"/>
            </a:xfrm>
            <a:prstGeom prst="rect">
              <a:avLst/>
            </a:prstGeom>
            <a:noFill/>
            <a:ln>
              <a:solidFill>
                <a:srgbClr val="FF0000"/>
              </a:solidFill>
            </a:ln>
          </p:spPr>
          <p:txBody>
            <a:bodyPr wrap="square" rtlCol="0">
              <a:spAutoFit/>
            </a:bodyPr>
            <a:lstStyle/>
            <a:p>
              <a:r>
                <a:rPr lang="en-US" smtClean="0">
                  <a:latin typeface="Times New Roman" pitchFamily="18" charset="0"/>
                  <a:cs typeface="Times New Roman" pitchFamily="18" charset="0"/>
                </a:rPr>
                <a:t>Bộ xử lí dữ liệu</a:t>
              </a:r>
              <a:endParaRPr lang="en-US">
                <a:latin typeface="Times New Roman" pitchFamily="18" charset="0"/>
                <a:cs typeface="Times New Roman" pitchFamily="18" charset="0"/>
              </a:endParaRPr>
            </a:p>
          </p:txBody>
        </p:sp>
        <p:sp>
          <p:nvSpPr>
            <p:cNvPr id="12" name="Rectangle 11"/>
            <p:cNvSpPr/>
            <p:nvPr/>
          </p:nvSpPr>
          <p:spPr>
            <a:xfrm>
              <a:off x="5638800" y="2971800"/>
              <a:ext cx="7620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Arrow Connector 13"/>
            <p:cNvCxnSpPr/>
            <p:nvPr/>
          </p:nvCxnSpPr>
          <p:spPr>
            <a:xfrm>
              <a:off x="685800" y="4191000"/>
              <a:ext cx="457200" cy="1588"/>
            </a:xfrm>
            <a:prstGeom prst="straightConnector1">
              <a:avLst/>
            </a:prstGeom>
            <a:ln w="25400" cmpd="sng">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4038601"/>
              <a:ext cx="685800" cy="369332"/>
            </a:xfrm>
            <a:prstGeom prst="rect">
              <a:avLst/>
            </a:prstGeom>
            <a:noFill/>
            <a:ln>
              <a:solidFill>
                <a:srgbClr val="FF0000"/>
              </a:solidFill>
            </a:ln>
          </p:spPr>
          <p:txBody>
            <a:bodyPr wrap="square" rtlCol="0">
              <a:spAutoFit/>
            </a:bodyPr>
            <a:lstStyle/>
            <a:p>
              <a:r>
                <a:rPr lang="en-US" smtClean="0"/>
                <a:t>Mẫu</a:t>
              </a:r>
              <a:endParaRPr lang="en-US"/>
            </a:p>
          </p:txBody>
        </p:sp>
        <p:cxnSp>
          <p:nvCxnSpPr>
            <p:cNvPr id="17" name="Straight Arrow Connector 16"/>
            <p:cNvCxnSpPr>
              <a:stCxn id="6" idx="3"/>
              <a:endCxn id="7" idx="1"/>
            </p:cNvCxnSpPr>
            <p:nvPr/>
          </p:nvCxnSpPr>
          <p:spPr>
            <a:xfrm>
              <a:off x="2514600" y="4209366"/>
              <a:ext cx="838200" cy="1588"/>
            </a:xfrm>
            <a:prstGeom prst="straightConnector1">
              <a:avLst/>
            </a:prstGeom>
            <a:ln w="25400">
              <a:solidFill>
                <a:schemeClr val="accent2">
                  <a:lumMod val="75000"/>
                </a:schemeClr>
              </a:solidFill>
              <a:tailEnd type="arrow"/>
            </a:ln>
            <a:scene3d>
              <a:camera prst="orthographicFront"/>
              <a:lightRig rig="threePt" dir="t"/>
            </a:scene3d>
            <a:sp3d extrusionH="76200">
              <a:extrusionClr>
                <a:srgbClr val="00B050"/>
              </a:extrusionClr>
            </a:sp3d>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p:cNvCxnSpPr>
            <p:nvPr/>
          </p:nvCxnSpPr>
          <p:spPr>
            <a:xfrm flipV="1">
              <a:off x="5029200" y="4191000"/>
              <a:ext cx="609600" cy="1836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p:cNvCxnSpPr>
            <p:nvPr/>
          </p:nvCxnSpPr>
          <p:spPr>
            <a:xfrm flipV="1">
              <a:off x="5029200" y="3657600"/>
              <a:ext cx="609600" cy="55176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3"/>
            </p:cNvCxnSpPr>
            <p:nvPr/>
          </p:nvCxnSpPr>
          <p:spPr>
            <a:xfrm flipV="1">
              <a:off x="5029200" y="2971800"/>
              <a:ext cx="609600" cy="123756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3"/>
            </p:cNvCxnSpPr>
            <p:nvPr/>
          </p:nvCxnSpPr>
          <p:spPr>
            <a:xfrm>
              <a:off x="5029200" y="4209366"/>
              <a:ext cx="609600" cy="36263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3"/>
            </p:cNvCxnSpPr>
            <p:nvPr/>
          </p:nvCxnSpPr>
          <p:spPr>
            <a:xfrm>
              <a:off x="5029200" y="4209366"/>
              <a:ext cx="609600" cy="104843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3"/>
              <a:endCxn id="9" idx="1"/>
            </p:cNvCxnSpPr>
            <p:nvPr/>
          </p:nvCxnSpPr>
          <p:spPr>
            <a:xfrm>
              <a:off x="6400800" y="4114800"/>
              <a:ext cx="457200" cy="18366"/>
            </a:xfrm>
            <a:prstGeom prst="straightConnector1">
              <a:avLst/>
            </a:prstGeom>
            <a:ln w="25400">
              <a:solidFill>
                <a:srgbClr val="720DF9"/>
              </a:solidFill>
              <a:tailEnd type="arrow"/>
            </a:ln>
            <a:scene3d>
              <a:camera prst="orthographicFront"/>
              <a:lightRig rig="threePt" dir="t"/>
            </a:scene3d>
            <a:sp3d extrusionH="76200">
              <a:bevelT w="139700" prst="cross"/>
              <a:extrusionClr>
                <a:srgbClr val="00B050"/>
              </a:extrusionClr>
            </a:sp3d>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0" y="1676400"/>
            <a:ext cx="685800" cy="369332"/>
          </a:xfrm>
          <a:prstGeom prst="rect">
            <a:avLst/>
          </a:prstGeom>
          <a:noFill/>
        </p:spPr>
        <p:txBody>
          <a:bodyPr wrap="square" rtlCol="0">
            <a:spAutoFit/>
          </a:bodyPr>
          <a:lstStyle/>
          <a:p>
            <a:r>
              <a:rPr lang="en-US" smtClean="0">
                <a:latin typeface="Times New Roman" pitchFamily="18" charset="0"/>
                <a:cs typeface="Times New Roman" pitchFamily="18" charset="0"/>
              </a:rPr>
              <a:t>Rắn</a:t>
            </a:r>
            <a:endParaRPr lang="en-US">
              <a:latin typeface="Times New Roman" pitchFamily="18" charset="0"/>
              <a:cs typeface="Times New Roman" pitchFamily="18" charset="0"/>
            </a:endParaRPr>
          </a:p>
        </p:txBody>
      </p:sp>
      <p:sp>
        <p:nvSpPr>
          <p:cNvPr id="36" name="TextBox 35"/>
          <p:cNvSpPr txBox="1"/>
          <p:nvPr/>
        </p:nvSpPr>
        <p:spPr>
          <a:xfrm>
            <a:off x="0" y="2362200"/>
            <a:ext cx="685800" cy="369332"/>
          </a:xfrm>
          <a:prstGeom prst="rect">
            <a:avLst/>
          </a:prstGeom>
          <a:noFill/>
        </p:spPr>
        <p:txBody>
          <a:bodyPr wrap="square" rtlCol="0">
            <a:spAutoFit/>
          </a:bodyPr>
          <a:lstStyle/>
          <a:p>
            <a:r>
              <a:rPr lang="en-US" smtClean="0">
                <a:latin typeface="Times New Roman" pitchFamily="18" charset="0"/>
                <a:cs typeface="Times New Roman" pitchFamily="18" charset="0"/>
              </a:rPr>
              <a:t>Lỏng</a:t>
            </a:r>
            <a:endParaRPr lang="en-US">
              <a:latin typeface="Times New Roman" pitchFamily="18" charset="0"/>
              <a:cs typeface="Times New Roman" pitchFamily="18" charset="0"/>
            </a:endParaRPr>
          </a:p>
        </p:txBody>
      </p:sp>
      <p:sp>
        <p:nvSpPr>
          <p:cNvPr id="37" name="TextBox 36"/>
          <p:cNvSpPr txBox="1"/>
          <p:nvPr/>
        </p:nvSpPr>
        <p:spPr>
          <a:xfrm>
            <a:off x="0" y="3124200"/>
            <a:ext cx="685800" cy="369332"/>
          </a:xfrm>
          <a:prstGeom prst="rect">
            <a:avLst/>
          </a:prstGeom>
          <a:noFill/>
        </p:spPr>
        <p:txBody>
          <a:bodyPr wrap="square" rtlCol="0">
            <a:spAutoFit/>
          </a:bodyPr>
          <a:lstStyle/>
          <a:p>
            <a:r>
              <a:rPr lang="en-US" smtClean="0">
                <a:latin typeface="Times New Roman" pitchFamily="18" charset="0"/>
                <a:cs typeface="Times New Roman" pitchFamily="18" charset="0"/>
              </a:rPr>
              <a:t>Khí</a:t>
            </a:r>
            <a:endParaRPr lang="en-US">
              <a:latin typeface="Times New Roman" pitchFamily="18" charset="0"/>
              <a:cs typeface="Times New Roman" pitchFamily="18" charset="0"/>
            </a:endParaRPr>
          </a:p>
        </p:txBody>
      </p:sp>
      <p:sp>
        <p:nvSpPr>
          <p:cNvPr id="38" name="TextBox 37"/>
          <p:cNvSpPr txBox="1"/>
          <p:nvPr/>
        </p:nvSpPr>
        <p:spPr>
          <a:xfrm>
            <a:off x="609600" y="838200"/>
            <a:ext cx="685800" cy="369332"/>
          </a:xfrm>
          <a:prstGeom prst="rect">
            <a:avLst/>
          </a:prstGeom>
          <a:noFill/>
        </p:spPr>
        <p:txBody>
          <a:bodyPr wrap="square" rtlCol="0">
            <a:spAutoFit/>
          </a:bodyPr>
          <a:lstStyle/>
          <a:p>
            <a:r>
              <a:rPr lang="en-US" smtClean="0">
                <a:solidFill>
                  <a:schemeClr val="bg2">
                    <a:lumMod val="75000"/>
                  </a:schemeClr>
                </a:solidFill>
                <a:latin typeface="Times New Roman" pitchFamily="18" charset="0"/>
                <a:cs typeface="Times New Roman" pitchFamily="18" charset="0"/>
              </a:rPr>
              <a:t>Đưa</a:t>
            </a:r>
            <a:endParaRPr lang="en-US">
              <a:solidFill>
                <a:schemeClr val="bg2">
                  <a:lumMod val="75000"/>
                </a:schemeClr>
              </a:solidFill>
              <a:latin typeface="Times New Roman" pitchFamily="18" charset="0"/>
              <a:cs typeface="Times New Roman" pitchFamily="18" charset="0"/>
            </a:endParaRPr>
          </a:p>
        </p:txBody>
      </p:sp>
      <p:sp>
        <p:nvSpPr>
          <p:cNvPr id="39" name="TextBox 38"/>
          <p:cNvSpPr txBox="1"/>
          <p:nvPr/>
        </p:nvSpPr>
        <p:spPr>
          <a:xfrm>
            <a:off x="609600" y="1447800"/>
            <a:ext cx="685800" cy="646331"/>
          </a:xfrm>
          <a:prstGeom prst="rect">
            <a:avLst/>
          </a:prstGeom>
          <a:noFill/>
        </p:spPr>
        <p:txBody>
          <a:bodyPr wrap="square" rtlCol="0">
            <a:spAutoFit/>
          </a:bodyPr>
          <a:lstStyle/>
          <a:p>
            <a:r>
              <a:rPr lang="en-US" smtClean="0">
                <a:solidFill>
                  <a:schemeClr val="bg2">
                    <a:lumMod val="75000"/>
                  </a:schemeClr>
                </a:solidFill>
                <a:latin typeface="Times New Roman" pitchFamily="18" charset="0"/>
                <a:cs typeface="Times New Roman" pitchFamily="18" charset="0"/>
              </a:rPr>
              <a:t>Mẫu vào</a:t>
            </a:r>
            <a:endParaRPr lang="en-US">
              <a:solidFill>
                <a:schemeClr val="bg2">
                  <a:lumMod val="75000"/>
                </a:schemeClr>
              </a:solidFill>
              <a:latin typeface="Times New Roman" pitchFamily="18" charset="0"/>
              <a:cs typeface="Times New Roman" pitchFamily="18" charset="0"/>
            </a:endParaRPr>
          </a:p>
        </p:txBody>
      </p:sp>
      <p:sp>
        <p:nvSpPr>
          <p:cNvPr id="40" name="TextBox 39"/>
          <p:cNvSpPr txBox="1"/>
          <p:nvPr/>
        </p:nvSpPr>
        <p:spPr>
          <a:xfrm>
            <a:off x="609600" y="2362200"/>
            <a:ext cx="685800" cy="646331"/>
          </a:xfrm>
          <a:prstGeom prst="rect">
            <a:avLst/>
          </a:prstGeom>
          <a:noFill/>
        </p:spPr>
        <p:txBody>
          <a:bodyPr wrap="square" rtlCol="0">
            <a:spAutoFit/>
          </a:bodyPr>
          <a:lstStyle/>
          <a:p>
            <a:r>
              <a:rPr lang="en-US" smtClean="0">
                <a:latin typeface="Times New Roman" pitchFamily="18" charset="0"/>
                <a:cs typeface="Times New Roman" pitchFamily="18" charset="0"/>
              </a:rPr>
              <a:t>Ống phun</a:t>
            </a:r>
            <a:endParaRPr lang="en-US">
              <a:latin typeface="Times New Roman" pitchFamily="18" charset="0"/>
              <a:cs typeface="Times New Roman" pitchFamily="18" charset="0"/>
            </a:endParaRPr>
          </a:p>
        </p:txBody>
      </p:sp>
      <p:sp>
        <p:nvSpPr>
          <p:cNvPr id="41" name="TextBox 40"/>
          <p:cNvSpPr txBox="1"/>
          <p:nvPr/>
        </p:nvSpPr>
        <p:spPr>
          <a:xfrm>
            <a:off x="609600" y="3124200"/>
            <a:ext cx="1143000" cy="646331"/>
          </a:xfrm>
          <a:prstGeom prst="rect">
            <a:avLst/>
          </a:prstGeom>
          <a:noFill/>
        </p:spPr>
        <p:txBody>
          <a:bodyPr wrap="square" rtlCol="0">
            <a:spAutoFit/>
          </a:bodyPr>
          <a:lstStyle/>
          <a:p>
            <a:r>
              <a:rPr lang="en-US" smtClean="0">
                <a:latin typeface="Times New Roman" pitchFamily="18" charset="0"/>
                <a:cs typeface="Times New Roman" pitchFamily="18" charset="0"/>
              </a:rPr>
              <a:t>Bản điện cực</a:t>
            </a:r>
            <a:endParaRPr lang="en-US">
              <a:latin typeface="Times New Roman" pitchFamily="18" charset="0"/>
              <a:cs typeface="Times New Roman" pitchFamily="18" charset="0"/>
            </a:endParaRPr>
          </a:p>
        </p:txBody>
      </p:sp>
      <p:sp>
        <p:nvSpPr>
          <p:cNvPr id="42" name="TextBox 41"/>
          <p:cNvSpPr txBox="1"/>
          <p:nvPr/>
        </p:nvSpPr>
        <p:spPr>
          <a:xfrm>
            <a:off x="609600" y="3733800"/>
            <a:ext cx="1143000" cy="646331"/>
          </a:xfrm>
          <a:prstGeom prst="rect">
            <a:avLst/>
          </a:prstGeom>
          <a:noFill/>
        </p:spPr>
        <p:txBody>
          <a:bodyPr wrap="square" rtlCol="0">
            <a:spAutoFit/>
          </a:bodyPr>
          <a:lstStyle/>
          <a:p>
            <a:r>
              <a:rPr lang="en-US" smtClean="0">
                <a:latin typeface="Times New Roman" pitchFamily="18" charset="0"/>
                <a:cs typeface="Times New Roman" pitchFamily="18" charset="0"/>
              </a:rPr>
              <a:t>Tạo Hydrua</a:t>
            </a:r>
            <a:endParaRPr lang="en-US">
              <a:latin typeface="Times New Roman" pitchFamily="18" charset="0"/>
              <a:cs typeface="Times New Roman" pitchFamily="18" charset="0"/>
            </a:endParaRPr>
          </a:p>
        </p:txBody>
      </p:sp>
      <p:sp>
        <p:nvSpPr>
          <p:cNvPr id="43" name="TextBox 42"/>
          <p:cNvSpPr txBox="1"/>
          <p:nvPr/>
        </p:nvSpPr>
        <p:spPr>
          <a:xfrm>
            <a:off x="2438400" y="990600"/>
            <a:ext cx="1066800" cy="369332"/>
          </a:xfrm>
          <a:prstGeom prst="rect">
            <a:avLst/>
          </a:prstGeom>
          <a:noFill/>
        </p:spPr>
        <p:txBody>
          <a:bodyPr wrap="square" rtlCol="0">
            <a:spAutoFit/>
          </a:bodyPr>
          <a:lstStyle/>
          <a:p>
            <a:r>
              <a:rPr lang="en-US" smtClean="0">
                <a:latin typeface="Times New Roman" pitchFamily="18" charset="0"/>
                <a:cs typeface="Times New Roman" pitchFamily="18" charset="0"/>
              </a:rPr>
              <a:t>Bức xạ</a:t>
            </a:r>
            <a:endParaRPr lang="en-US">
              <a:latin typeface="Times New Roman" pitchFamily="18" charset="0"/>
              <a:cs typeface="Times New Roman" pitchFamily="18" charset="0"/>
            </a:endParaRPr>
          </a:p>
        </p:txBody>
      </p:sp>
      <p:sp>
        <p:nvSpPr>
          <p:cNvPr id="44" name="TextBox 43"/>
          <p:cNvSpPr txBox="1"/>
          <p:nvPr/>
        </p:nvSpPr>
        <p:spPr>
          <a:xfrm>
            <a:off x="2514600" y="1371600"/>
            <a:ext cx="1066800" cy="369332"/>
          </a:xfrm>
          <a:prstGeom prst="rect">
            <a:avLst/>
          </a:prstGeom>
          <a:noFill/>
        </p:spPr>
        <p:txBody>
          <a:bodyPr wrap="square" rtlCol="0">
            <a:spAutoFit/>
          </a:bodyPr>
          <a:lstStyle/>
          <a:p>
            <a:r>
              <a:rPr lang="en-US" smtClean="0">
                <a:latin typeface="Times New Roman" pitchFamily="18" charset="0"/>
                <a:cs typeface="Times New Roman" pitchFamily="18" charset="0"/>
              </a:rPr>
              <a:t>phát ra</a:t>
            </a:r>
            <a:endParaRPr lang="en-US">
              <a:latin typeface="Times New Roman" pitchFamily="18" charset="0"/>
              <a:cs typeface="Times New Roman" pitchFamily="18" charset="0"/>
            </a:endParaRPr>
          </a:p>
        </p:txBody>
      </p:sp>
      <p:sp>
        <p:nvSpPr>
          <p:cNvPr id="45" name="TextBox 44"/>
          <p:cNvSpPr txBox="1"/>
          <p:nvPr/>
        </p:nvSpPr>
        <p:spPr>
          <a:xfrm>
            <a:off x="1676400" y="1752600"/>
            <a:ext cx="838200" cy="369332"/>
          </a:xfrm>
          <a:prstGeom prst="rect">
            <a:avLst/>
          </a:prstGeom>
          <a:noFill/>
        </p:spPr>
        <p:txBody>
          <a:bodyPr wrap="square" rtlCol="0">
            <a:spAutoFit/>
          </a:bodyPr>
          <a:lstStyle/>
          <a:p>
            <a:r>
              <a:rPr lang="en-US" smtClean="0">
                <a:latin typeface="Times New Roman" pitchFamily="18" charset="0"/>
                <a:cs typeface="Times New Roman" pitchFamily="18" charset="0"/>
              </a:rPr>
              <a:t>Lửa</a:t>
            </a:r>
            <a:endParaRPr lang="en-US">
              <a:latin typeface="Times New Roman" pitchFamily="18" charset="0"/>
              <a:cs typeface="Times New Roman" pitchFamily="18" charset="0"/>
            </a:endParaRPr>
          </a:p>
        </p:txBody>
      </p:sp>
      <p:sp>
        <p:nvSpPr>
          <p:cNvPr id="46" name="TextBox 45"/>
          <p:cNvSpPr txBox="1"/>
          <p:nvPr/>
        </p:nvSpPr>
        <p:spPr>
          <a:xfrm>
            <a:off x="1676400" y="2133600"/>
            <a:ext cx="1095172" cy="369332"/>
          </a:xfrm>
          <a:prstGeom prst="rect">
            <a:avLst/>
          </a:prstGeom>
          <a:noFill/>
        </p:spPr>
        <p:txBody>
          <a:bodyPr wrap="none" rtlCol="0">
            <a:spAutoFit/>
          </a:bodyPr>
          <a:lstStyle/>
          <a:p>
            <a:r>
              <a:rPr lang="en-US" smtClean="0">
                <a:latin typeface="Times New Roman" pitchFamily="18" charset="0"/>
                <a:cs typeface="Times New Roman" pitchFamily="18" charset="0"/>
              </a:rPr>
              <a:t>Hồ quang</a:t>
            </a:r>
            <a:endParaRPr lang="en-US">
              <a:latin typeface="Times New Roman" pitchFamily="18" charset="0"/>
              <a:cs typeface="Times New Roman" pitchFamily="18" charset="0"/>
            </a:endParaRPr>
          </a:p>
        </p:txBody>
      </p:sp>
      <p:sp>
        <p:nvSpPr>
          <p:cNvPr id="47" name="TextBox 46"/>
          <p:cNvSpPr txBox="1"/>
          <p:nvPr/>
        </p:nvSpPr>
        <p:spPr>
          <a:xfrm>
            <a:off x="1676400" y="2590800"/>
            <a:ext cx="1143000" cy="646331"/>
          </a:xfrm>
          <a:prstGeom prst="rect">
            <a:avLst/>
          </a:prstGeom>
          <a:noFill/>
        </p:spPr>
        <p:txBody>
          <a:bodyPr wrap="square" rtlCol="0">
            <a:spAutoFit/>
          </a:bodyPr>
          <a:lstStyle/>
          <a:p>
            <a:r>
              <a:rPr lang="en-US" smtClean="0">
                <a:latin typeface="Times New Roman" pitchFamily="18" charset="0"/>
                <a:cs typeface="Times New Roman" pitchFamily="18" charset="0"/>
              </a:rPr>
              <a:t>Tia lửa điện</a:t>
            </a:r>
            <a:endParaRPr lang="en-US">
              <a:latin typeface="Times New Roman" pitchFamily="18" charset="0"/>
              <a:cs typeface="Times New Roman" pitchFamily="18" charset="0"/>
            </a:endParaRPr>
          </a:p>
        </p:txBody>
      </p:sp>
      <p:sp>
        <p:nvSpPr>
          <p:cNvPr id="48" name="TextBox 47"/>
          <p:cNvSpPr txBox="1"/>
          <p:nvPr/>
        </p:nvSpPr>
        <p:spPr>
          <a:xfrm>
            <a:off x="1676400" y="3276600"/>
            <a:ext cx="1371600" cy="646331"/>
          </a:xfrm>
          <a:prstGeom prst="rect">
            <a:avLst/>
          </a:prstGeom>
          <a:noFill/>
        </p:spPr>
        <p:txBody>
          <a:bodyPr wrap="square" rtlCol="0">
            <a:spAutoFit/>
          </a:bodyPr>
          <a:lstStyle/>
          <a:p>
            <a:r>
              <a:rPr lang="en-US" smtClean="0">
                <a:latin typeface="Times New Roman" pitchFamily="18" charset="0"/>
                <a:cs typeface="Times New Roman" pitchFamily="18" charset="0"/>
              </a:rPr>
              <a:t>Phóng điện phát sáng</a:t>
            </a:r>
            <a:endParaRPr lang="en-US">
              <a:latin typeface="Times New Roman" pitchFamily="18" charset="0"/>
              <a:cs typeface="Times New Roman" pitchFamily="18" charset="0"/>
            </a:endParaRPr>
          </a:p>
        </p:txBody>
      </p:sp>
      <p:sp>
        <p:nvSpPr>
          <p:cNvPr id="49" name="TextBox 48"/>
          <p:cNvSpPr txBox="1"/>
          <p:nvPr/>
        </p:nvSpPr>
        <p:spPr>
          <a:xfrm>
            <a:off x="1676400" y="3886200"/>
            <a:ext cx="1295400" cy="646331"/>
          </a:xfrm>
          <a:prstGeom prst="rect">
            <a:avLst/>
          </a:prstGeom>
          <a:noFill/>
        </p:spPr>
        <p:txBody>
          <a:bodyPr wrap="square" rtlCol="0">
            <a:spAutoFit/>
          </a:bodyPr>
          <a:lstStyle/>
          <a:p>
            <a:r>
              <a:rPr lang="en-US" smtClean="0">
                <a:latin typeface="Times New Roman" pitchFamily="18" charset="0"/>
                <a:cs typeface="Times New Roman" pitchFamily="18" charset="0"/>
              </a:rPr>
              <a:t>Plasma cảm ứng viba</a:t>
            </a:r>
            <a:endParaRPr lang="en-US">
              <a:latin typeface="Times New Roman" pitchFamily="18" charset="0"/>
              <a:cs typeface="Times New Roman" pitchFamily="18" charset="0"/>
            </a:endParaRPr>
          </a:p>
        </p:txBody>
      </p:sp>
      <p:sp>
        <p:nvSpPr>
          <p:cNvPr id="50" name="TextBox 49"/>
          <p:cNvSpPr txBox="1"/>
          <p:nvPr/>
        </p:nvSpPr>
        <p:spPr>
          <a:xfrm>
            <a:off x="1676400" y="4419600"/>
            <a:ext cx="1371600" cy="646331"/>
          </a:xfrm>
          <a:prstGeom prst="rect">
            <a:avLst/>
          </a:prstGeom>
          <a:noFill/>
        </p:spPr>
        <p:txBody>
          <a:bodyPr wrap="square" rtlCol="0">
            <a:spAutoFit/>
          </a:bodyPr>
          <a:lstStyle/>
          <a:p>
            <a:r>
              <a:rPr lang="en-US" smtClean="0">
                <a:latin typeface="Times New Roman" pitchFamily="18" charset="0"/>
                <a:cs typeface="Times New Roman" pitchFamily="18" charset="0"/>
              </a:rPr>
              <a:t>Plasma dòng một chiều</a:t>
            </a:r>
            <a:endParaRPr lang="en-US">
              <a:latin typeface="Times New Roman" pitchFamily="18" charset="0"/>
              <a:cs typeface="Times New Roman" pitchFamily="18" charset="0"/>
            </a:endParaRPr>
          </a:p>
        </p:txBody>
      </p:sp>
      <p:sp>
        <p:nvSpPr>
          <p:cNvPr id="51" name="TextBox 50"/>
          <p:cNvSpPr txBox="1"/>
          <p:nvPr/>
        </p:nvSpPr>
        <p:spPr>
          <a:xfrm>
            <a:off x="1676400" y="50292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Plasma ghép đôi cảm ứng</a:t>
            </a:r>
            <a:endParaRPr lang="en-US">
              <a:latin typeface="Times New Roman" pitchFamily="18" charset="0"/>
              <a:cs typeface="Times New Roman" pitchFamily="18" charset="0"/>
            </a:endParaRPr>
          </a:p>
        </p:txBody>
      </p:sp>
      <p:sp>
        <p:nvSpPr>
          <p:cNvPr id="52" name="TextBox 51"/>
          <p:cNvSpPr txBox="1"/>
          <p:nvPr/>
        </p:nvSpPr>
        <p:spPr>
          <a:xfrm>
            <a:off x="1676400" y="5715000"/>
            <a:ext cx="1219200" cy="369332"/>
          </a:xfrm>
          <a:prstGeom prst="rect">
            <a:avLst/>
          </a:prstGeom>
          <a:noFill/>
        </p:spPr>
        <p:txBody>
          <a:bodyPr wrap="square" rtlCol="0">
            <a:spAutoFit/>
          </a:bodyPr>
          <a:lstStyle/>
          <a:p>
            <a:r>
              <a:rPr lang="en-US" smtClean="0">
                <a:latin typeface="Times New Roman" pitchFamily="18" charset="0"/>
                <a:cs typeface="Times New Roman" pitchFamily="18" charset="0"/>
              </a:rPr>
              <a:t>Laser</a:t>
            </a:r>
            <a:endParaRPr lang="en-US">
              <a:latin typeface="Times New Roman" pitchFamily="18" charset="0"/>
              <a:cs typeface="Times New Roman" pitchFamily="18" charset="0"/>
            </a:endParaRPr>
          </a:p>
        </p:txBody>
      </p:sp>
      <p:sp>
        <p:nvSpPr>
          <p:cNvPr id="53" name="TextBox 52"/>
          <p:cNvSpPr txBox="1"/>
          <p:nvPr/>
        </p:nvSpPr>
        <p:spPr>
          <a:xfrm>
            <a:off x="3352800" y="1752600"/>
            <a:ext cx="1371600" cy="369332"/>
          </a:xfrm>
          <a:prstGeom prst="rect">
            <a:avLst/>
          </a:prstGeom>
          <a:noFill/>
        </p:spPr>
        <p:txBody>
          <a:bodyPr wrap="square" rtlCol="0">
            <a:spAutoFit/>
          </a:bodyPr>
          <a:lstStyle/>
          <a:p>
            <a:r>
              <a:rPr lang="en-US" smtClean="0">
                <a:latin typeface="Times New Roman" pitchFamily="18" charset="0"/>
                <a:cs typeface="Times New Roman" pitchFamily="18" charset="0"/>
              </a:rPr>
              <a:t>Lăng kính</a:t>
            </a:r>
            <a:endParaRPr lang="en-US">
              <a:latin typeface="Times New Roman" pitchFamily="18" charset="0"/>
              <a:cs typeface="Times New Roman" pitchFamily="18" charset="0"/>
            </a:endParaRPr>
          </a:p>
        </p:txBody>
      </p:sp>
      <p:sp>
        <p:nvSpPr>
          <p:cNvPr id="54" name="TextBox 53"/>
          <p:cNvSpPr txBox="1"/>
          <p:nvPr/>
        </p:nvSpPr>
        <p:spPr>
          <a:xfrm>
            <a:off x="3352800" y="23622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Cách tử nhiễu xạ</a:t>
            </a:r>
            <a:endParaRPr lang="en-US">
              <a:latin typeface="Times New Roman" pitchFamily="18" charset="0"/>
              <a:cs typeface="Times New Roman" pitchFamily="18" charset="0"/>
            </a:endParaRPr>
          </a:p>
        </p:txBody>
      </p:sp>
      <p:sp>
        <p:nvSpPr>
          <p:cNvPr id="55" name="TextBox 54"/>
          <p:cNvSpPr txBox="1"/>
          <p:nvPr/>
        </p:nvSpPr>
        <p:spPr>
          <a:xfrm>
            <a:off x="5486400" y="25908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Tấm phim ảnh</a:t>
            </a:r>
            <a:endParaRPr lang="en-US">
              <a:latin typeface="Times New Roman" pitchFamily="18" charset="0"/>
              <a:cs typeface="Times New Roman" pitchFamily="18" charset="0"/>
            </a:endParaRPr>
          </a:p>
        </p:txBody>
      </p:sp>
      <p:sp>
        <p:nvSpPr>
          <p:cNvPr id="56" name="TextBox 55"/>
          <p:cNvSpPr txBox="1"/>
          <p:nvPr/>
        </p:nvSpPr>
        <p:spPr>
          <a:xfrm>
            <a:off x="5562600" y="33528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Ống nhân quang</a:t>
            </a:r>
            <a:endParaRPr lang="en-US">
              <a:latin typeface="Times New Roman" pitchFamily="18" charset="0"/>
              <a:cs typeface="Times New Roman" pitchFamily="18" charset="0"/>
            </a:endParaRPr>
          </a:p>
        </p:txBody>
      </p:sp>
      <p:sp>
        <p:nvSpPr>
          <p:cNvPr id="57" name="TextBox 56"/>
          <p:cNvSpPr txBox="1"/>
          <p:nvPr/>
        </p:nvSpPr>
        <p:spPr>
          <a:xfrm>
            <a:off x="5638800" y="4267200"/>
            <a:ext cx="990600" cy="923330"/>
          </a:xfrm>
          <a:prstGeom prst="rect">
            <a:avLst/>
          </a:prstGeom>
          <a:noFill/>
        </p:spPr>
        <p:txBody>
          <a:bodyPr wrap="square" rtlCol="0">
            <a:spAutoFit/>
          </a:bodyPr>
          <a:lstStyle/>
          <a:p>
            <a:r>
              <a:rPr lang="en-US" smtClean="0">
                <a:latin typeface="Times New Roman" pitchFamily="18" charset="0"/>
                <a:cs typeface="Times New Roman" pitchFamily="18" charset="0"/>
              </a:rPr>
              <a:t>Màn quang diốt</a:t>
            </a:r>
            <a:endParaRPr lang="en-US">
              <a:latin typeface="Times New Roman" pitchFamily="18" charset="0"/>
              <a:cs typeface="Times New Roman" pitchFamily="18" charset="0"/>
            </a:endParaRPr>
          </a:p>
        </p:txBody>
      </p:sp>
      <p:sp>
        <p:nvSpPr>
          <p:cNvPr id="58" name="TextBox 57"/>
          <p:cNvSpPr txBox="1"/>
          <p:nvPr/>
        </p:nvSpPr>
        <p:spPr>
          <a:xfrm>
            <a:off x="6858000" y="1905000"/>
            <a:ext cx="914400" cy="646331"/>
          </a:xfrm>
          <a:prstGeom prst="rect">
            <a:avLst/>
          </a:prstGeom>
          <a:noFill/>
        </p:spPr>
        <p:txBody>
          <a:bodyPr wrap="square" rtlCol="0">
            <a:spAutoFit/>
          </a:bodyPr>
          <a:lstStyle/>
          <a:p>
            <a:r>
              <a:rPr lang="en-US" smtClean="0">
                <a:latin typeface="Times New Roman" pitchFamily="18" charset="0"/>
                <a:cs typeface="Times New Roman" pitchFamily="18" charset="0"/>
              </a:rPr>
              <a:t>Thủ công</a:t>
            </a:r>
            <a:endParaRPr lang="en-US">
              <a:latin typeface="Times New Roman" pitchFamily="18" charset="0"/>
              <a:cs typeface="Times New Roman" pitchFamily="18" charset="0"/>
            </a:endParaRPr>
          </a:p>
        </p:txBody>
      </p:sp>
      <p:sp>
        <p:nvSpPr>
          <p:cNvPr id="59" name="TextBox 58"/>
          <p:cNvSpPr txBox="1"/>
          <p:nvPr/>
        </p:nvSpPr>
        <p:spPr>
          <a:xfrm>
            <a:off x="6934200" y="2667000"/>
            <a:ext cx="1143000" cy="369332"/>
          </a:xfrm>
          <a:prstGeom prst="rect">
            <a:avLst/>
          </a:prstGeom>
          <a:noFill/>
        </p:spPr>
        <p:txBody>
          <a:bodyPr wrap="square" rtlCol="0">
            <a:spAutoFit/>
          </a:bodyPr>
          <a:lstStyle/>
          <a:p>
            <a:r>
              <a:rPr lang="en-US" smtClean="0">
                <a:latin typeface="Times New Roman" pitchFamily="18" charset="0"/>
                <a:cs typeface="Times New Roman" pitchFamily="18" charset="0"/>
              </a:rPr>
              <a:t>Máy tính</a:t>
            </a:r>
            <a:endParaRPr lang="en-US">
              <a:latin typeface="Times New Roman" pitchFamily="18" charset="0"/>
              <a:cs typeface="Times New Roman" pitchFamily="18" charset="0"/>
            </a:endParaRPr>
          </a:p>
        </p:txBody>
      </p:sp>
      <p:sp>
        <p:nvSpPr>
          <p:cNvPr id="60" name="TextBox 59"/>
          <p:cNvSpPr txBox="1"/>
          <p:nvPr/>
        </p:nvSpPr>
        <p:spPr>
          <a:xfrm>
            <a:off x="8458200" y="685800"/>
            <a:ext cx="685800" cy="1200329"/>
          </a:xfrm>
          <a:prstGeom prst="rect">
            <a:avLst/>
          </a:prstGeom>
          <a:noFill/>
          <a:ln>
            <a:solidFill>
              <a:srgbClr val="FF0000"/>
            </a:solidFill>
          </a:ln>
        </p:spPr>
        <p:txBody>
          <a:bodyPr wrap="square" rtlCol="0">
            <a:spAutoFit/>
          </a:bodyPr>
          <a:lstStyle/>
          <a:p>
            <a:r>
              <a:rPr lang="en-US" smtClean="0">
                <a:latin typeface="Times New Roman" pitchFamily="18" charset="0"/>
                <a:cs typeface="Times New Roman" pitchFamily="18" charset="0"/>
              </a:rPr>
              <a:t>Kết quả phân tích</a:t>
            </a:r>
            <a:endParaRPr lang="en-US">
              <a:latin typeface="Times New Roman" pitchFamily="18" charset="0"/>
              <a:cs typeface="Times New Roman" pitchFamily="18" charset="0"/>
            </a:endParaRPr>
          </a:p>
        </p:txBody>
      </p:sp>
      <p:cxnSp>
        <p:nvCxnSpPr>
          <p:cNvPr id="62" name="Straight Arrow Connector 61"/>
          <p:cNvCxnSpPr>
            <a:stCxn id="9" idx="3"/>
            <a:endCxn id="60" idx="1"/>
          </p:cNvCxnSpPr>
          <p:nvPr/>
        </p:nvCxnSpPr>
        <p:spPr>
          <a:xfrm flipV="1">
            <a:off x="8001000" y="1285965"/>
            <a:ext cx="457200" cy="278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382000" y="1905000"/>
            <a:ext cx="990600" cy="646331"/>
          </a:xfrm>
          <a:prstGeom prst="rect">
            <a:avLst/>
          </a:prstGeom>
          <a:noFill/>
        </p:spPr>
        <p:txBody>
          <a:bodyPr wrap="square" rtlCol="0">
            <a:spAutoFit/>
          </a:bodyPr>
          <a:lstStyle/>
          <a:p>
            <a:r>
              <a:rPr lang="en-US" smtClean="0">
                <a:latin typeface="Times New Roman" pitchFamily="18" charset="0"/>
                <a:cs typeface="Times New Roman" pitchFamily="18" charset="0"/>
              </a:rPr>
              <a:t>Định tính</a:t>
            </a:r>
            <a:endParaRPr lang="en-US">
              <a:latin typeface="Times New Roman" pitchFamily="18" charset="0"/>
              <a:cs typeface="Times New Roman" pitchFamily="18" charset="0"/>
            </a:endParaRPr>
          </a:p>
        </p:txBody>
      </p:sp>
      <p:sp>
        <p:nvSpPr>
          <p:cNvPr id="66" name="TextBox 65"/>
          <p:cNvSpPr txBox="1"/>
          <p:nvPr/>
        </p:nvSpPr>
        <p:spPr>
          <a:xfrm>
            <a:off x="8458200" y="2667000"/>
            <a:ext cx="914400" cy="923330"/>
          </a:xfrm>
          <a:prstGeom prst="rect">
            <a:avLst/>
          </a:prstGeom>
          <a:noFill/>
        </p:spPr>
        <p:txBody>
          <a:bodyPr wrap="square" rtlCol="0">
            <a:spAutoFit/>
          </a:bodyPr>
          <a:lstStyle/>
          <a:p>
            <a:r>
              <a:rPr lang="en-US" smtClean="0">
                <a:latin typeface="Times New Roman" pitchFamily="18" charset="0"/>
                <a:cs typeface="Times New Roman" pitchFamily="18" charset="0"/>
              </a:rPr>
              <a:t>Bán định lượng</a:t>
            </a:r>
            <a:endParaRPr lang="en-US">
              <a:latin typeface="Times New Roman" pitchFamily="18" charset="0"/>
              <a:cs typeface="Times New Roman" pitchFamily="18" charset="0"/>
            </a:endParaRPr>
          </a:p>
        </p:txBody>
      </p:sp>
      <p:sp>
        <p:nvSpPr>
          <p:cNvPr id="67" name="TextBox 66"/>
          <p:cNvSpPr txBox="1"/>
          <p:nvPr/>
        </p:nvSpPr>
        <p:spPr>
          <a:xfrm>
            <a:off x="8458200" y="3657600"/>
            <a:ext cx="914400" cy="646331"/>
          </a:xfrm>
          <a:prstGeom prst="rect">
            <a:avLst/>
          </a:prstGeom>
          <a:noFill/>
        </p:spPr>
        <p:txBody>
          <a:bodyPr wrap="square" rtlCol="0">
            <a:spAutoFit/>
          </a:bodyPr>
          <a:lstStyle/>
          <a:p>
            <a:r>
              <a:rPr lang="en-US" smtClean="0">
                <a:latin typeface="Times New Roman" pitchFamily="18" charset="0"/>
                <a:cs typeface="Times New Roman" pitchFamily="18" charset="0"/>
              </a:rPr>
              <a:t>Định lượng</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0" y="152400"/>
            <a:ext cx="8001000" cy="2286000"/>
            <a:chOff x="0" y="2971800"/>
            <a:chExt cx="8001000" cy="2286000"/>
          </a:xfrm>
        </p:grpSpPr>
        <p:sp>
          <p:nvSpPr>
            <p:cNvPr id="6" name="TextBox 5"/>
            <p:cNvSpPr txBox="1"/>
            <p:nvPr/>
          </p:nvSpPr>
          <p:spPr>
            <a:xfrm>
              <a:off x="1143000" y="3886200"/>
              <a:ext cx="1371600" cy="646331"/>
            </a:xfrm>
            <a:prstGeom prst="rect">
              <a:avLst/>
            </a:prstGeom>
            <a:noFill/>
            <a:ln>
              <a:solidFill>
                <a:srgbClr val="FF0000"/>
              </a:solidFill>
            </a:ln>
          </p:spPr>
          <p:txBody>
            <a:bodyPr wrap="square" rtlCol="0">
              <a:spAutoFit/>
            </a:bodyPr>
            <a:lstStyle/>
            <a:p>
              <a:pPr algn="ctr"/>
              <a:r>
                <a:rPr lang="en-US" smtClean="0">
                  <a:latin typeface="Times New Roman" pitchFamily="18" charset="0"/>
                  <a:cs typeface="Times New Roman" pitchFamily="18" charset="0"/>
                </a:rPr>
                <a:t>Nguồn kích thích</a:t>
              </a:r>
              <a:endParaRPr lang="en-US">
                <a:latin typeface="Times New Roman" pitchFamily="18" charset="0"/>
                <a:cs typeface="Times New Roman" pitchFamily="18" charset="0"/>
              </a:endParaRPr>
            </a:p>
          </p:txBody>
        </p:sp>
        <p:sp>
          <p:nvSpPr>
            <p:cNvPr id="7" name="TextBox 6"/>
            <p:cNvSpPr txBox="1"/>
            <p:nvPr/>
          </p:nvSpPr>
          <p:spPr>
            <a:xfrm>
              <a:off x="3352800" y="3886200"/>
              <a:ext cx="1676400" cy="646331"/>
            </a:xfrm>
            <a:prstGeom prst="rect">
              <a:avLst/>
            </a:prstGeom>
            <a:noFill/>
            <a:ln>
              <a:solidFill>
                <a:srgbClr val="FF0000"/>
              </a:solidFill>
            </a:ln>
          </p:spPr>
          <p:txBody>
            <a:bodyPr wrap="square" rtlCol="0">
              <a:spAutoFit/>
            </a:bodyPr>
            <a:lstStyle/>
            <a:p>
              <a:pPr algn="ctr"/>
              <a:r>
                <a:rPr lang="en-US" smtClean="0">
                  <a:latin typeface="Times New Roman" pitchFamily="18" charset="0"/>
                  <a:cs typeface="Times New Roman" pitchFamily="18" charset="0"/>
                </a:rPr>
                <a:t>Bộ phận tán sắc</a:t>
              </a:r>
            </a:p>
            <a:p>
              <a:pPr algn="ctr"/>
              <a:r>
                <a:rPr lang="en-US" smtClean="0">
                  <a:latin typeface="Times New Roman" pitchFamily="18" charset="0"/>
                  <a:cs typeface="Times New Roman" pitchFamily="18" charset="0"/>
                </a:rPr>
                <a:t>(Phổ kế)</a:t>
              </a:r>
              <a:endParaRPr lang="en-US">
                <a:latin typeface="Times New Roman" pitchFamily="18" charset="0"/>
                <a:cs typeface="Times New Roman" pitchFamily="18" charset="0"/>
              </a:endParaRPr>
            </a:p>
          </p:txBody>
        </p:sp>
        <p:sp>
          <p:nvSpPr>
            <p:cNvPr id="8" name="TextBox 7"/>
            <p:cNvSpPr txBox="1"/>
            <p:nvPr/>
          </p:nvSpPr>
          <p:spPr>
            <a:xfrm>
              <a:off x="5638800" y="3657600"/>
              <a:ext cx="762000" cy="923330"/>
            </a:xfrm>
            <a:prstGeom prst="rect">
              <a:avLst/>
            </a:prstGeom>
            <a:noFill/>
            <a:ln>
              <a:solidFill>
                <a:srgbClr val="FF0000"/>
              </a:solidFill>
            </a:ln>
          </p:spPr>
          <p:txBody>
            <a:bodyPr wrap="square" lIns="182880" rtlCol="0">
              <a:spAutoFit/>
            </a:bodyPr>
            <a:lstStyle/>
            <a:p>
              <a:r>
                <a:rPr lang="en-US" smtClean="0">
                  <a:latin typeface="Times New Roman" pitchFamily="18" charset="0"/>
                  <a:cs typeface="Times New Roman" pitchFamily="18" charset="0"/>
                </a:rPr>
                <a:t>Bộ phát hiện</a:t>
              </a:r>
              <a:endParaRPr lang="en-US">
                <a:latin typeface="Times New Roman" pitchFamily="18" charset="0"/>
                <a:cs typeface="Times New Roman" pitchFamily="18" charset="0"/>
              </a:endParaRPr>
            </a:p>
          </p:txBody>
        </p:sp>
        <p:sp>
          <p:nvSpPr>
            <p:cNvPr id="9" name="TextBox 8"/>
            <p:cNvSpPr txBox="1"/>
            <p:nvPr/>
          </p:nvSpPr>
          <p:spPr>
            <a:xfrm>
              <a:off x="6858000" y="3810000"/>
              <a:ext cx="1143000" cy="646331"/>
            </a:xfrm>
            <a:prstGeom prst="rect">
              <a:avLst/>
            </a:prstGeom>
            <a:noFill/>
            <a:ln>
              <a:solidFill>
                <a:srgbClr val="FF0000"/>
              </a:solidFill>
            </a:ln>
          </p:spPr>
          <p:txBody>
            <a:bodyPr wrap="square" rtlCol="0">
              <a:spAutoFit/>
            </a:bodyPr>
            <a:lstStyle/>
            <a:p>
              <a:r>
                <a:rPr lang="en-US" smtClean="0">
                  <a:latin typeface="Times New Roman" pitchFamily="18" charset="0"/>
                  <a:cs typeface="Times New Roman" pitchFamily="18" charset="0"/>
                </a:rPr>
                <a:t>Bộ xử lí dữ liệu</a:t>
              </a:r>
              <a:endParaRPr lang="en-US">
                <a:latin typeface="Times New Roman" pitchFamily="18" charset="0"/>
                <a:cs typeface="Times New Roman" pitchFamily="18" charset="0"/>
              </a:endParaRPr>
            </a:p>
          </p:txBody>
        </p:sp>
        <p:sp>
          <p:nvSpPr>
            <p:cNvPr id="12" name="Rectangle 11"/>
            <p:cNvSpPr/>
            <p:nvPr/>
          </p:nvSpPr>
          <p:spPr>
            <a:xfrm>
              <a:off x="5638800" y="2971800"/>
              <a:ext cx="7620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Arrow Connector 13"/>
            <p:cNvCxnSpPr/>
            <p:nvPr/>
          </p:nvCxnSpPr>
          <p:spPr>
            <a:xfrm>
              <a:off x="685800" y="4191000"/>
              <a:ext cx="457200" cy="1588"/>
            </a:xfrm>
            <a:prstGeom prst="straightConnector1">
              <a:avLst/>
            </a:prstGeom>
            <a:ln w="25400" cmpd="sng">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4038601"/>
              <a:ext cx="685800" cy="369332"/>
            </a:xfrm>
            <a:prstGeom prst="rect">
              <a:avLst/>
            </a:prstGeom>
            <a:noFill/>
            <a:ln>
              <a:solidFill>
                <a:srgbClr val="FF0000"/>
              </a:solidFill>
            </a:ln>
          </p:spPr>
          <p:txBody>
            <a:bodyPr wrap="square" rtlCol="0">
              <a:spAutoFit/>
            </a:bodyPr>
            <a:lstStyle/>
            <a:p>
              <a:r>
                <a:rPr lang="en-US" smtClean="0"/>
                <a:t>Mẫu</a:t>
              </a:r>
              <a:endParaRPr lang="en-US"/>
            </a:p>
          </p:txBody>
        </p:sp>
        <p:cxnSp>
          <p:nvCxnSpPr>
            <p:cNvPr id="17" name="Straight Arrow Connector 16"/>
            <p:cNvCxnSpPr>
              <a:stCxn id="6" idx="3"/>
              <a:endCxn id="7" idx="1"/>
            </p:cNvCxnSpPr>
            <p:nvPr/>
          </p:nvCxnSpPr>
          <p:spPr>
            <a:xfrm>
              <a:off x="2514600" y="4209366"/>
              <a:ext cx="838200" cy="1588"/>
            </a:xfrm>
            <a:prstGeom prst="straightConnector1">
              <a:avLst/>
            </a:prstGeom>
            <a:ln w="25400">
              <a:solidFill>
                <a:schemeClr val="accent2">
                  <a:lumMod val="75000"/>
                </a:schemeClr>
              </a:solidFill>
              <a:tailEnd type="arrow"/>
            </a:ln>
            <a:scene3d>
              <a:camera prst="orthographicFront"/>
              <a:lightRig rig="threePt" dir="t"/>
            </a:scene3d>
            <a:sp3d extrusionH="76200">
              <a:extrusionClr>
                <a:srgbClr val="00B050"/>
              </a:extrusionClr>
            </a:sp3d>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p:cNvCxnSpPr>
            <p:nvPr/>
          </p:nvCxnSpPr>
          <p:spPr>
            <a:xfrm flipV="1">
              <a:off x="5029200" y="4191000"/>
              <a:ext cx="609600" cy="1836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p:cNvCxnSpPr>
            <p:nvPr/>
          </p:nvCxnSpPr>
          <p:spPr>
            <a:xfrm flipV="1">
              <a:off x="5029200" y="3657600"/>
              <a:ext cx="609600" cy="55176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3"/>
            </p:cNvCxnSpPr>
            <p:nvPr/>
          </p:nvCxnSpPr>
          <p:spPr>
            <a:xfrm flipV="1">
              <a:off x="5029200" y="2971800"/>
              <a:ext cx="609600" cy="123756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3"/>
            </p:cNvCxnSpPr>
            <p:nvPr/>
          </p:nvCxnSpPr>
          <p:spPr>
            <a:xfrm>
              <a:off x="5029200" y="4209366"/>
              <a:ext cx="609600" cy="36263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3"/>
            </p:cNvCxnSpPr>
            <p:nvPr/>
          </p:nvCxnSpPr>
          <p:spPr>
            <a:xfrm>
              <a:off x="5029200" y="4209366"/>
              <a:ext cx="609600" cy="104843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3"/>
              <a:endCxn id="9" idx="1"/>
            </p:cNvCxnSpPr>
            <p:nvPr/>
          </p:nvCxnSpPr>
          <p:spPr>
            <a:xfrm>
              <a:off x="6400800" y="4114800"/>
              <a:ext cx="457200" cy="18366"/>
            </a:xfrm>
            <a:prstGeom prst="straightConnector1">
              <a:avLst/>
            </a:prstGeom>
            <a:ln w="25400">
              <a:solidFill>
                <a:srgbClr val="720DF9"/>
              </a:solidFill>
              <a:tailEnd type="arrow"/>
            </a:ln>
            <a:scene3d>
              <a:camera prst="orthographicFront"/>
              <a:lightRig rig="threePt" dir="t"/>
            </a:scene3d>
            <a:sp3d extrusionH="76200">
              <a:bevelT w="139700" prst="cross"/>
              <a:extrusionClr>
                <a:srgbClr val="00B050"/>
              </a:extrusionClr>
            </a:sp3d>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0" y="1676400"/>
            <a:ext cx="685800" cy="369332"/>
          </a:xfrm>
          <a:prstGeom prst="rect">
            <a:avLst/>
          </a:prstGeom>
          <a:noFill/>
        </p:spPr>
        <p:txBody>
          <a:bodyPr wrap="square" rtlCol="0">
            <a:spAutoFit/>
          </a:bodyPr>
          <a:lstStyle/>
          <a:p>
            <a:r>
              <a:rPr lang="en-US" smtClean="0">
                <a:latin typeface="Times New Roman" pitchFamily="18" charset="0"/>
                <a:cs typeface="Times New Roman" pitchFamily="18" charset="0"/>
              </a:rPr>
              <a:t>Rắn</a:t>
            </a:r>
            <a:endParaRPr lang="en-US">
              <a:latin typeface="Times New Roman" pitchFamily="18" charset="0"/>
              <a:cs typeface="Times New Roman" pitchFamily="18" charset="0"/>
            </a:endParaRPr>
          </a:p>
        </p:txBody>
      </p:sp>
      <p:sp>
        <p:nvSpPr>
          <p:cNvPr id="36" name="TextBox 35"/>
          <p:cNvSpPr txBox="1"/>
          <p:nvPr/>
        </p:nvSpPr>
        <p:spPr>
          <a:xfrm>
            <a:off x="0" y="2362200"/>
            <a:ext cx="685800" cy="369332"/>
          </a:xfrm>
          <a:prstGeom prst="rect">
            <a:avLst/>
          </a:prstGeom>
          <a:noFill/>
        </p:spPr>
        <p:txBody>
          <a:bodyPr wrap="square" rtlCol="0">
            <a:spAutoFit/>
          </a:bodyPr>
          <a:lstStyle/>
          <a:p>
            <a:r>
              <a:rPr lang="en-US" smtClean="0">
                <a:latin typeface="Times New Roman" pitchFamily="18" charset="0"/>
                <a:cs typeface="Times New Roman" pitchFamily="18" charset="0"/>
              </a:rPr>
              <a:t>Lỏng</a:t>
            </a:r>
            <a:endParaRPr lang="en-US">
              <a:latin typeface="Times New Roman" pitchFamily="18" charset="0"/>
              <a:cs typeface="Times New Roman" pitchFamily="18" charset="0"/>
            </a:endParaRPr>
          </a:p>
        </p:txBody>
      </p:sp>
      <p:sp>
        <p:nvSpPr>
          <p:cNvPr id="37" name="TextBox 36"/>
          <p:cNvSpPr txBox="1"/>
          <p:nvPr/>
        </p:nvSpPr>
        <p:spPr>
          <a:xfrm>
            <a:off x="0" y="3124200"/>
            <a:ext cx="685800" cy="369332"/>
          </a:xfrm>
          <a:prstGeom prst="rect">
            <a:avLst/>
          </a:prstGeom>
          <a:noFill/>
        </p:spPr>
        <p:txBody>
          <a:bodyPr wrap="square" rtlCol="0">
            <a:spAutoFit/>
          </a:bodyPr>
          <a:lstStyle/>
          <a:p>
            <a:r>
              <a:rPr lang="en-US" smtClean="0">
                <a:latin typeface="Times New Roman" pitchFamily="18" charset="0"/>
                <a:cs typeface="Times New Roman" pitchFamily="18" charset="0"/>
              </a:rPr>
              <a:t>Khí</a:t>
            </a:r>
            <a:endParaRPr lang="en-US">
              <a:latin typeface="Times New Roman" pitchFamily="18" charset="0"/>
              <a:cs typeface="Times New Roman" pitchFamily="18" charset="0"/>
            </a:endParaRPr>
          </a:p>
        </p:txBody>
      </p:sp>
      <p:sp>
        <p:nvSpPr>
          <p:cNvPr id="38" name="TextBox 37"/>
          <p:cNvSpPr txBox="1"/>
          <p:nvPr/>
        </p:nvSpPr>
        <p:spPr>
          <a:xfrm>
            <a:off x="609600" y="838200"/>
            <a:ext cx="685800" cy="369332"/>
          </a:xfrm>
          <a:prstGeom prst="rect">
            <a:avLst/>
          </a:prstGeom>
          <a:noFill/>
        </p:spPr>
        <p:txBody>
          <a:bodyPr wrap="square" rtlCol="0">
            <a:spAutoFit/>
          </a:bodyPr>
          <a:lstStyle/>
          <a:p>
            <a:r>
              <a:rPr lang="en-US" smtClean="0">
                <a:solidFill>
                  <a:schemeClr val="bg2">
                    <a:lumMod val="75000"/>
                  </a:schemeClr>
                </a:solidFill>
                <a:latin typeface="Times New Roman" pitchFamily="18" charset="0"/>
                <a:cs typeface="Times New Roman" pitchFamily="18" charset="0"/>
              </a:rPr>
              <a:t>Đưa</a:t>
            </a:r>
            <a:endParaRPr lang="en-US">
              <a:solidFill>
                <a:schemeClr val="bg2">
                  <a:lumMod val="75000"/>
                </a:schemeClr>
              </a:solidFill>
              <a:latin typeface="Times New Roman" pitchFamily="18" charset="0"/>
              <a:cs typeface="Times New Roman" pitchFamily="18" charset="0"/>
            </a:endParaRPr>
          </a:p>
        </p:txBody>
      </p:sp>
      <p:sp>
        <p:nvSpPr>
          <p:cNvPr id="39" name="TextBox 38"/>
          <p:cNvSpPr txBox="1"/>
          <p:nvPr/>
        </p:nvSpPr>
        <p:spPr>
          <a:xfrm>
            <a:off x="609600" y="1447800"/>
            <a:ext cx="685800" cy="646331"/>
          </a:xfrm>
          <a:prstGeom prst="rect">
            <a:avLst/>
          </a:prstGeom>
          <a:noFill/>
        </p:spPr>
        <p:txBody>
          <a:bodyPr wrap="square" rtlCol="0">
            <a:spAutoFit/>
          </a:bodyPr>
          <a:lstStyle/>
          <a:p>
            <a:r>
              <a:rPr lang="en-US" smtClean="0">
                <a:solidFill>
                  <a:schemeClr val="bg2">
                    <a:lumMod val="75000"/>
                  </a:schemeClr>
                </a:solidFill>
                <a:latin typeface="Times New Roman" pitchFamily="18" charset="0"/>
                <a:cs typeface="Times New Roman" pitchFamily="18" charset="0"/>
              </a:rPr>
              <a:t>Mẫu vào</a:t>
            </a:r>
            <a:endParaRPr lang="en-US">
              <a:solidFill>
                <a:schemeClr val="bg2">
                  <a:lumMod val="75000"/>
                </a:schemeClr>
              </a:solidFill>
              <a:latin typeface="Times New Roman" pitchFamily="18" charset="0"/>
              <a:cs typeface="Times New Roman" pitchFamily="18" charset="0"/>
            </a:endParaRPr>
          </a:p>
        </p:txBody>
      </p:sp>
      <p:sp>
        <p:nvSpPr>
          <p:cNvPr id="40" name="TextBox 39"/>
          <p:cNvSpPr txBox="1"/>
          <p:nvPr/>
        </p:nvSpPr>
        <p:spPr>
          <a:xfrm>
            <a:off x="609600" y="2362200"/>
            <a:ext cx="685800" cy="646331"/>
          </a:xfrm>
          <a:prstGeom prst="rect">
            <a:avLst/>
          </a:prstGeom>
          <a:noFill/>
        </p:spPr>
        <p:txBody>
          <a:bodyPr wrap="square" rtlCol="0">
            <a:spAutoFit/>
          </a:bodyPr>
          <a:lstStyle/>
          <a:p>
            <a:r>
              <a:rPr lang="en-US" smtClean="0">
                <a:latin typeface="Times New Roman" pitchFamily="18" charset="0"/>
                <a:cs typeface="Times New Roman" pitchFamily="18" charset="0"/>
              </a:rPr>
              <a:t>Ống phun</a:t>
            </a:r>
            <a:endParaRPr lang="en-US">
              <a:latin typeface="Times New Roman" pitchFamily="18" charset="0"/>
              <a:cs typeface="Times New Roman" pitchFamily="18" charset="0"/>
            </a:endParaRPr>
          </a:p>
        </p:txBody>
      </p:sp>
      <p:sp>
        <p:nvSpPr>
          <p:cNvPr id="41" name="TextBox 40"/>
          <p:cNvSpPr txBox="1"/>
          <p:nvPr/>
        </p:nvSpPr>
        <p:spPr>
          <a:xfrm>
            <a:off x="609600" y="3124200"/>
            <a:ext cx="1143000" cy="646331"/>
          </a:xfrm>
          <a:prstGeom prst="rect">
            <a:avLst/>
          </a:prstGeom>
          <a:noFill/>
        </p:spPr>
        <p:txBody>
          <a:bodyPr wrap="square" rtlCol="0">
            <a:spAutoFit/>
          </a:bodyPr>
          <a:lstStyle/>
          <a:p>
            <a:r>
              <a:rPr lang="en-US" smtClean="0">
                <a:latin typeface="Times New Roman" pitchFamily="18" charset="0"/>
                <a:cs typeface="Times New Roman" pitchFamily="18" charset="0"/>
              </a:rPr>
              <a:t>Bản điện cực</a:t>
            </a:r>
            <a:endParaRPr lang="en-US">
              <a:latin typeface="Times New Roman" pitchFamily="18" charset="0"/>
              <a:cs typeface="Times New Roman" pitchFamily="18" charset="0"/>
            </a:endParaRPr>
          </a:p>
        </p:txBody>
      </p:sp>
      <p:sp>
        <p:nvSpPr>
          <p:cNvPr id="42" name="TextBox 41"/>
          <p:cNvSpPr txBox="1"/>
          <p:nvPr/>
        </p:nvSpPr>
        <p:spPr>
          <a:xfrm>
            <a:off x="609600" y="3733800"/>
            <a:ext cx="1143000" cy="646331"/>
          </a:xfrm>
          <a:prstGeom prst="rect">
            <a:avLst/>
          </a:prstGeom>
          <a:noFill/>
        </p:spPr>
        <p:txBody>
          <a:bodyPr wrap="square" rtlCol="0">
            <a:spAutoFit/>
          </a:bodyPr>
          <a:lstStyle/>
          <a:p>
            <a:r>
              <a:rPr lang="en-US" smtClean="0">
                <a:latin typeface="Times New Roman" pitchFamily="18" charset="0"/>
                <a:cs typeface="Times New Roman" pitchFamily="18" charset="0"/>
              </a:rPr>
              <a:t>Tạo Hydrua</a:t>
            </a:r>
            <a:endParaRPr lang="en-US">
              <a:latin typeface="Times New Roman" pitchFamily="18" charset="0"/>
              <a:cs typeface="Times New Roman" pitchFamily="18" charset="0"/>
            </a:endParaRPr>
          </a:p>
        </p:txBody>
      </p:sp>
      <p:sp>
        <p:nvSpPr>
          <p:cNvPr id="43" name="TextBox 42"/>
          <p:cNvSpPr txBox="1"/>
          <p:nvPr/>
        </p:nvSpPr>
        <p:spPr>
          <a:xfrm>
            <a:off x="2438400" y="990600"/>
            <a:ext cx="1066800" cy="369332"/>
          </a:xfrm>
          <a:prstGeom prst="rect">
            <a:avLst/>
          </a:prstGeom>
          <a:noFill/>
        </p:spPr>
        <p:txBody>
          <a:bodyPr wrap="square" rtlCol="0">
            <a:spAutoFit/>
          </a:bodyPr>
          <a:lstStyle/>
          <a:p>
            <a:r>
              <a:rPr lang="en-US" smtClean="0">
                <a:latin typeface="Times New Roman" pitchFamily="18" charset="0"/>
                <a:cs typeface="Times New Roman" pitchFamily="18" charset="0"/>
              </a:rPr>
              <a:t>Bức xạ</a:t>
            </a:r>
            <a:endParaRPr lang="en-US">
              <a:latin typeface="Times New Roman" pitchFamily="18" charset="0"/>
              <a:cs typeface="Times New Roman" pitchFamily="18" charset="0"/>
            </a:endParaRPr>
          </a:p>
        </p:txBody>
      </p:sp>
      <p:sp>
        <p:nvSpPr>
          <p:cNvPr id="44" name="TextBox 43"/>
          <p:cNvSpPr txBox="1"/>
          <p:nvPr/>
        </p:nvSpPr>
        <p:spPr>
          <a:xfrm>
            <a:off x="2514600" y="1371600"/>
            <a:ext cx="1066800" cy="369332"/>
          </a:xfrm>
          <a:prstGeom prst="rect">
            <a:avLst/>
          </a:prstGeom>
          <a:noFill/>
        </p:spPr>
        <p:txBody>
          <a:bodyPr wrap="square" rtlCol="0">
            <a:spAutoFit/>
          </a:bodyPr>
          <a:lstStyle/>
          <a:p>
            <a:r>
              <a:rPr lang="en-US" smtClean="0">
                <a:latin typeface="Times New Roman" pitchFamily="18" charset="0"/>
                <a:cs typeface="Times New Roman" pitchFamily="18" charset="0"/>
              </a:rPr>
              <a:t>phát ra</a:t>
            </a:r>
            <a:endParaRPr lang="en-US">
              <a:latin typeface="Times New Roman" pitchFamily="18" charset="0"/>
              <a:cs typeface="Times New Roman" pitchFamily="18" charset="0"/>
            </a:endParaRPr>
          </a:p>
        </p:txBody>
      </p:sp>
      <p:sp>
        <p:nvSpPr>
          <p:cNvPr id="45" name="TextBox 44"/>
          <p:cNvSpPr txBox="1"/>
          <p:nvPr/>
        </p:nvSpPr>
        <p:spPr>
          <a:xfrm>
            <a:off x="1676400" y="1752600"/>
            <a:ext cx="838200" cy="369332"/>
          </a:xfrm>
          <a:prstGeom prst="rect">
            <a:avLst/>
          </a:prstGeom>
          <a:noFill/>
        </p:spPr>
        <p:txBody>
          <a:bodyPr wrap="square" rtlCol="0">
            <a:spAutoFit/>
          </a:bodyPr>
          <a:lstStyle/>
          <a:p>
            <a:r>
              <a:rPr lang="en-US" smtClean="0">
                <a:latin typeface="Times New Roman" pitchFamily="18" charset="0"/>
                <a:cs typeface="Times New Roman" pitchFamily="18" charset="0"/>
              </a:rPr>
              <a:t>Lửa</a:t>
            </a:r>
            <a:endParaRPr lang="en-US">
              <a:latin typeface="Times New Roman" pitchFamily="18" charset="0"/>
              <a:cs typeface="Times New Roman" pitchFamily="18" charset="0"/>
            </a:endParaRPr>
          </a:p>
        </p:txBody>
      </p:sp>
      <p:sp>
        <p:nvSpPr>
          <p:cNvPr id="46" name="TextBox 45"/>
          <p:cNvSpPr txBox="1"/>
          <p:nvPr/>
        </p:nvSpPr>
        <p:spPr>
          <a:xfrm>
            <a:off x="1676400" y="2133600"/>
            <a:ext cx="1095172" cy="369332"/>
          </a:xfrm>
          <a:prstGeom prst="rect">
            <a:avLst/>
          </a:prstGeom>
          <a:noFill/>
        </p:spPr>
        <p:txBody>
          <a:bodyPr wrap="none" rtlCol="0">
            <a:spAutoFit/>
          </a:bodyPr>
          <a:lstStyle/>
          <a:p>
            <a:r>
              <a:rPr lang="en-US" smtClean="0">
                <a:latin typeface="Times New Roman" pitchFamily="18" charset="0"/>
                <a:cs typeface="Times New Roman" pitchFamily="18" charset="0"/>
              </a:rPr>
              <a:t>Hồ quang</a:t>
            </a:r>
            <a:endParaRPr lang="en-US">
              <a:latin typeface="Times New Roman" pitchFamily="18" charset="0"/>
              <a:cs typeface="Times New Roman" pitchFamily="18" charset="0"/>
            </a:endParaRPr>
          </a:p>
        </p:txBody>
      </p:sp>
      <p:sp>
        <p:nvSpPr>
          <p:cNvPr id="47" name="TextBox 46"/>
          <p:cNvSpPr txBox="1"/>
          <p:nvPr/>
        </p:nvSpPr>
        <p:spPr>
          <a:xfrm>
            <a:off x="1676400" y="2590800"/>
            <a:ext cx="1143000" cy="646331"/>
          </a:xfrm>
          <a:prstGeom prst="rect">
            <a:avLst/>
          </a:prstGeom>
          <a:noFill/>
        </p:spPr>
        <p:txBody>
          <a:bodyPr wrap="square" rtlCol="0">
            <a:spAutoFit/>
          </a:bodyPr>
          <a:lstStyle/>
          <a:p>
            <a:r>
              <a:rPr lang="en-US" smtClean="0">
                <a:latin typeface="Times New Roman" pitchFamily="18" charset="0"/>
                <a:cs typeface="Times New Roman" pitchFamily="18" charset="0"/>
              </a:rPr>
              <a:t>Tia lửa điện</a:t>
            </a:r>
            <a:endParaRPr lang="en-US">
              <a:latin typeface="Times New Roman" pitchFamily="18" charset="0"/>
              <a:cs typeface="Times New Roman" pitchFamily="18" charset="0"/>
            </a:endParaRPr>
          </a:p>
        </p:txBody>
      </p:sp>
      <p:sp>
        <p:nvSpPr>
          <p:cNvPr id="48" name="TextBox 47"/>
          <p:cNvSpPr txBox="1"/>
          <p:nvPr/>
        </p:nvSpPr>
        <p:spPr>
          <a:xfrm>
            <a:off x="1676400" y="3276600"/>
            <a:ext cx="1371600" cy="646331"/>
          </a:xfrm>
          <a:prstGeom prst="rect">
            <a:avLst/>
          </a:prstGeom>
          <a:noFill/>
        </p:spPr>
        <p:txBody>
          <a:bodyPr wrap="square" rtlCol="0">
            <a:spAutoFit/>
          </a:bodyPr>
          <a:lstStyle/>
          <a:p>
            <a:r>
              <a:rPr lang="en-US" smtClean="0">
                <a:latin typeface="Times New Roman" pitchFamily="18" charset="0"/>
                <a:cs typeface="Times New Roman" pitchFamily="18" charset="0"/>
              </a:rPr>
              <a:t>Phóng điện phát sáng</a:t>
            </a:r>
            <a:endParaRPr lang="en-US">
              <a:latin typeface="Times New Roman" pitchFamily="18" charset="0"/>
              <a:cs typeface="Times New Roman" pitchFamily="18" charset="0"/>
            </a:endParaRPr>
          </a:p>
        </p:txBody>
      </p:sp>
      <p:sp>
        <p:nvSpPr>
          <p:cNvPr id="49" name="TextBox 48"/>
          <p:cNvSpPr txBox="1"/>
          <p:nvPr/>
        </p:nvSpPr>
        <p:spPr>
          <a:xfrm>
            <a:off x="1676400" y="3886200"/>
            <a:ext cx="1295400" cy="646331"/>
          </a:xfrm>
          <a:prstGeom prst="rect">
            <a:avLst/>
          </a:prstGeom>
          <a:noFill/>
        </p:spPr>
        <p:txBody>
          <a:bodyPr wrap="square" rtlCol="0">
            <a:spAutoFit/>
          </a:bodyPr>
          <a:lstStyle/>
          <a:p>
            <a:r>
              <a:rPr lang="en-US" smtClean="0">
                <a:latin typeface="Times New Roman" pitchFamily="18" charset="0"/>
                <a:cs typeface="Times New Roman" pitchFamily="18" charset="0"/>
              </a:rPr>
              <a:t>Plasma cảm ứng viba</a:t>
            </a:r>
            <a:endParaRPr lang="en-US">
              <a:latin typeface="Times New Roman" pitchFamily="18" charset="0"/>
              <a:cs typeface="Times New Roman" pitchFamily="18" charset="0"/>
            </a:endParaRPr>
          </a:p>
        </p:txBody>
      </p:sp>
      <p:sp>
        <p:nvSpPr>
          <p:cNvPr id="50" name="TextBox 49"/>
          <p:cNvSpPr txBox="1"/>
          <p:nvPr/>
        </p:nvSpPr>
        <p:spPr>
          <a:xfrm>
            <a:off x="1676400" y="4419600"/>
            <a:ext cx="1371600" cy="646331"/>
          </a:xfrm>
          <a:prstGeom prst="rect">
            <a:avLst/>
          </a:prstGeom>
          <a:noFill/>
        </p:spPr>
        <p:txBody>
          <a:bodyPr wrap="square" rtlCol="0">
            <a:spAutoFit/>
          </a:bodyPr>
          <a:lstStyle/>
          <a:p>
            <a:r>
              <a:rPr lang="en-US" smtClean="0">
                <a:latin typeface="Times New Roman" pitchFamily="18" charset="0"/>
                <a:cs typeface="Times New Roman" pitchFamily="18" charset="0"/>
              </a:rPr>
              <a:t>Plasma dòng một chiều</a:t>
            </a:r>
            <a:endParaRPr lang="en-US">
              <a:latin typeface="Times New Roman" pitchFamily="18" charset="0"/>
              <a:cs typeface="Times New Roman" pitchFamily="18" charset="0"/>
            </a:endParaRPr>
          </a:p>
        </p:txBody>
      </p:sp>
      <p:sp>
        <p:nvSpPr>
          <p:cNvPr id="51" name="TextBox 50"/>
          <p:cNvSpPr txBox="1"/>
          <p:nvPr/>
        </p:nvSpPr>
        <p:spPr>
          <a:xfrm>
            <a:off x="1676400" y="50292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Plasma ghép đôi cảm ứng</a:t>
            </a:r>
            <a:endParaRPr lang="en-US">
              <a:latin typeface="Times New Roman" pitchFamily="18" charset="0"/>
              <a:cs typeface="Times New Roman" pitchFamily="18" charset="0"/>
            </a:endParaRPr>
          </a:p>
        </p:txBody>
      </p:sp>
      <p:sp>
        <p:nvSpPr>
          <p:cNvPr id="52" name="TextBox 51"/>
          <p:cNvSpPr txBox="1"/>
          <p:nvPr/>
        </p:nvSpPr>
        <p:spPr>
          <a:xfrm>
            <a:off x="1676400" y="5715000"/>
            <a:ext cx="1219200" cy="369332"/>
          </a:xfrm>
          <a:prstGeom prst="rect">
            <a:avLst/>
          </a:prstGeom>
          <a:noFill/>
        </p:spPr>
        <p:txBody>
          <a:bodyPr wrap="square" rtlCol="0">
            <a:spAutoFit/>
          </a:bodyPr>
          <a:lstStyle/>
          <a:p>
            <a:r>
              <a:rPr lang="en-US" smtClean="0">
                <a:latin typeface="Times New Roman" pitchFamily="18" charset="0"/>
                <a:cs typeface="Times New Roman" pitchFamily="18" charset="0"/>
              </a:rPr>
              <a:t>Laser</a:t>
            </a:r>
            <a:endParaRPr lang="en-US">
              <a:latin typeface="Times New Roman" pitchFamily="18" charset="0"/>
              <a:cs typeface="Times New Roman" pitchFamily="18" charset="0"/>
            </a:endParaRPr>
          </a:p>
        </p:txBody>
      </p:sp>
      <p:sp>
        <p:nvSpPr>
          <p:cNvPr id="53" name="TextBox 52"/>
          <p:cNvSpPr txBox="1"/>
          <p:nvPr/>
        </p:nvSpPr>
        <p:spPr>
          <a:xfrm>
            <a:off x="3352800" y="1752600"/>
            <a:ext cx="1371600" cy="369332"/>
          </a:xfrm>
          <a:prstGeom prst="rect">
            <a:avLst/>
          </a:prstGeom>
          <a:noFill/>
        </p:spPr>
        <p:txBody>
          <a:bodyPr wrap="square" rtlCol="0">
            <a:spAutoFit/>
          </a:bodyPr>
          <a:lstStyle/>
          <a:p>
            <a:r>
              <a:rPr lang="en-US" smtClean="0">
                <a:latin typeface="Times New Roman" pitchFamily="18" charset="0"/>
                <a:cs typeface="Times New Roman" pitchFamily="18" charset="0"/>
              </a:rPr>
              <a:t>Lăng kính</a:t>
            </a:r>
            <a:endParaRPr lang="en-US">
              <a:latin typeface="Times New Roman" pitchFamily="18" charset="0"/>
              <a:cs typeface="Times New Roman" pitchFamily="18" charset="0"/>
            </a:endParaRPr>
          </a:p>
        </p:txBody>
      </p:sp>
      <p:sp>
        <p:nvSpPr>
          <p:cNvPr id="54" name="TextBox 53"/>
          <p:cNvSpPr txBox="1"/>
          <p:nvPr/>
        </p:nvSpPr>
        <p:spPr>
          <a:xfrm>
            <a:off x="3352800" y="23622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Cách tử nhiễu xạ</a:t>
            </a:r>
            <a:endParaRPr lang="en-US">
              <a:latin typeface="Times New Roman" pitchFamily="18" charset="0"/>
              <a:cs typeface="Times New Roman" pitchFamily="18" charset="0"/>
            </a:endParaRPr>
          </a:p>
        </p:txBody>
      </p:sp>
      <p:sp>
        <p:nvSpPr>
          <p:cNvPr id="55" name="TextBox 54"/>
          <p:cNvSpPr txBox="1"/>
          <p:nvPr/>
        </p:nvSpPr>
        <p:spPr>
          <a:xfrm>
            <a:off x="5486400" y="25908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Tấm phim ảnh</a:t>
            </a:r>
            <a:endParaRPr lang="en-US">
              <a:latin typeface="Times New Roman" pitchFamily="18" charset="0"/>
              <a:cs typeface="Times New Roman" pitchFamily="18" charset="0"/>
            </a:endParaRPr>
          </a:p>
        </p:txBody>
      </p:sp>
      <p:sp>
        <p:nvSpPr>
          <p:cNvPr id="56" name="TextBox 55"/>
          <p:cNvSpPr txBox="1"/>
          <p:nvPr/>
        </p:nvSpPr>
        <p:spPr>
          <a:xfrm>
            <a:off x="5562600" y="33528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Ống nhân quang</a:t>
            </a:r>
            <a:endParaRPr lang="en-US">
              <a:latin typeface="Times New Roman" pitchFamily="18" charset="0"/>
              <a:cs typeface="Times New Roman" pitchFamily="18" charset="0"/>
            </a:endParaRPr>
          </a:p>
        </p:txBody>
      </p:sp>
      <p:sp>
        <p:nvSpPr>
          <p:cNvPr id="57" name="TextBox 56"/>
          <p:cNvSpPr txBox="1"/>
          <p:nvPr/>
        </p:nvSpPr>
        <p:spPr>
          <a:xfrm>
            <a:off x="5638800" y="4267200"/>
            <a:ext cx="990600" cy="923330"/>
          </a:xfrm>
          <a:prstGeom prst="rect">
            <a:avLst/>
          </a:prstGeom>
          <a:noFill/>
        </p:spPr>
        <p:txBody>
          <a:bodyPr wrap="square" rtlCol="0">
            <a:spAutoFit/>
          </a:bodyPr>
          <a:lstStyle/>
          <a:p>
            <a:r>
              <a:rPr lang="en-US" smtClean="0">
                <a:latin typeface="Times New Roman" pitchFamily="18" charset="0"/>
                <a:cs typeface="Times New Roman" pitchFamily="18" charset="0"/>
              </a:rPr>
              <a:t>Màn quang diốt</a:t>
            </a:r>
            <a:endParaRPr lang="en-US">
              <a:latin typeface="Times New Roman" pitchFamily="18" charset="0"/>
              <a:cs typeface="Times New Roman" pitchFamily="18" charset="0"/>
            </a:endParaRPr>
          </a:p>
        </p:txBody>
      </p:sp>
      <p:sp>
        <p:nvSpPr>
          <p:cNvPr id="58" name="TextBox 57"/>
          <p:cNvSpPr txBox="1"/>
          <p:nvPr/>
        </p:nvSpPr>
        <p:spPr>
          <a:xfrm>
            <a:off x="6858000" y="1905000"/>
            <a:ext cx="914400" cy="646331"/>
          </a:xfrm>
          <a:prstGeom prst="rect">
            <a:avLst/>
          </a:prstGeom>
          <a:noFill/>
        </p:spPr>
        <p:txBody>
          <a:bodyPr wrap="square" rtlCol="0">
            <a:spAutoFit/>
          </a:bodyPr>
          <a:lstStyle/>
          <a:p>
            <a:r>
              <a:rPr lang="en-US" smtClean="0">
                <a:latin typeface="Times New Roman" pitchFamily="18" charset="0"/>
                <a:cs typeface="Times New Roman" pitchFamily="18" charset="0"/>
              </a:rPr>
              <a:t>Thủ công</a:t>
            </a:r>
            <a:endParaRPr lang="en-US">
              <a:latin typeface="Times New Roman" pitchFamily="18" charset="0"/>
              <a:cs typeface="Times New Roman" pitchFamily="18" charset="0"/>
            </a:endParaRPr>
          </a:p>
        </p:txBody>
      </p:sp>
      <p:sp>
        <p:nvSpPr>
          <p:cNvPr id="59" name="TextBox 58"/>
          <p:cNvSpPr txBox="1"/>
          <p:nvPr/>
        </p:nvSpPr>
        <p:spPr>
          <a:xfrm>
            <a:off x="6934200" y="2667000"/>
            <a:ext cx="1143000" cy="369332"/>
          </a:xfrm>
          <a:prstGeom prst="rect">
            <a:avLst/>
          </a:prstGeom>
          <a:noFill/>
        </p:spPr>
        <p:txBody>
          <a:bodyPr wrap="square" rtlCol="0">
            <a:spAutoFit/>
          </a:bodyPr>
          <a:lstStyle/>
          <a:p>
            <a:r>
              <a:rPr lang="en-US" smtClean="0">
                <a:latin typeface="Times New Roman" pitchFamily="18" charset="0"/>
                <a:cs typeface="Times New Roman" pitchFamily="18" charset="0"/>
              </a:rPr>
              <a:t>Máy tính</a:t>
            </a:r>
            <a:endParaRPr lang="en-US">
              <a:latin typeface="Times New Roman" pitchFamily="18" charset="0"/>
              <a:cs typeface="Times New Roman" pitchFamily="18" charset="0"/>
            </a:endParaRPr>
          </a:p>
        </p:txBody>
      </p:sp>
      <p:sp>
        <p:nvSpPr>
          <p:cNvPr id="60" name="TextBox 59"/>
          <p:cNvSpPr txBox="1"/>
          <p:nvPr/>
        </p:nvSpPr>
        <p:spPr>
          <a:xfrm>
            <a:off x="8458200" y="685800"/>
            <a:ext cx="685800" cy="1200329"/>
          </a:xfrm>
          <a:prstGeom prst="rect">
            <a:avLst/>
          </a:prstGeom>
          <a:noFill/>
          <a:ln>
            <a:solidFill>
              <a:srgbClr val="FF0000"/>
            </a:solidFill>
          </a:ln>
        </p:spPr>
        <p:txBody>
          <a:bodyPr wrap="square" rtlCol="0">
            <a:spAutoFit/>
          </a:bodyPr>
          <a:lstStyle/>
          <a:p>
            <a:r>
              <a:rPr lang="en-US" smtClean="0">
                <a:latin typeface="Times New Roman" pitchFamily="18" charset="0"/>
                <a:cs typeface="Times New Roman" pitchFamily="18" charset="0"/>
              </a:rPr>
              <a:t>Kết quả phân tích</a:t>
            </a:r>
            <a:endParaRPr lang="en-US">
              <a:latin typeface="Times New Roman" pitchFamily="18" charset="0"/>
              <a:cs typeface="Times New Roman" pitchFamily="18" charset="0"/>
            </a:endParaRPr>
          </a:p>
        </p:txBody>
      </p:sp>
      <p:cxnSp>
        <p:nvCxnSpPr>
          <p:cNvPr id="62" name="Straight Arrow Connector 61"/>
          <p:cNvCxnSpPr>
            <a:stCxn id="9" idx="3"/>
            <a:endCxn id="60" idx="1"/>
          </p:cNvCxnSpPr>
          <p:nvPr/>
        </p:nvCxnSpPr>
        <p:spPr>
          <a:xfrm flipV="1">
            <a:off x="8001000" y="1285965"/>
            <a:ext cx="457200" cy="278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382000" y="1905000"/>
            <a:ext cx="990600" cy="646331"/>
          </a:xfrm>
          <a:prstGeom prst="rect">
            <a:avLst/>
          </a:prstGeom>
          <a:noFill/>
        </p:spPr>
        <p:txBody>
          <a:bodyPr wrap="square" rtlCol="0">
            <a:spAutoFit/>
          </a:bodyPr>
          <a:lstStyle/>
          <a:p>
            <a:r>
              <a:rPr lang="en-US" smtClean="0">
                <a:latin typeface="Times New Roman" pitchFamily="18" charset="0"/>
                <a:cs typeface="Times New Roman" pitchFamily="18" charset="0"/>
              </a:rPr>
              <a:t>Định tính</a:t>
            </a:r>
            <a:endParaRPr lang="en-US">
              <a:latin typeface="Times New Roman" pitchFamily="18" charset="0"/>
              <a:cs typeface="Times New Roman" pitchFamily="18" charset="0"/>
            </a:endParaRPr>
          </a:p>
        </p:txBody>
      </p:sp>
      <p:sp>
        <p:nvSpPr>
          <p:cNvPr id="66" name="TextBox 65"/>
          <p:cNvSpPr txBox="1"/>
          <p:nvPr/>
        </p:nvSpPr>
        <p:spPr>
          <a:xfrm>
            <a:off x="8458200" y="2667000"/>
            <a:ext cx="914400" cy="923330"/>
          </a:xfrm>
          <a:prstGeom prst="rect">
            <a:avLst/>
          </a:prstGeom>
          <a:noFill/>
        </p:spPr>
        <p:txBody>
          <a:bodyPr wrap="square" rtlCol="0">
            <a:spAutoFit/>
          </a:bodyPr>
          <a:lstStyle/>
          <a:p>
            <a:r>
              <a:rPr lang="en-US" smtClean="0">
                <a:latin typeface="Times New Roman" pitchFamily="18" charset="0"/>
                <a:cs typeface="Times New Roman" pitchFamily="18" charset="0"/>
              </a:rPr>
              <a:t>Bán định lượng</a:t>
            </a:r>
            <a:endParaRPr lang="en-US">
              <a:latin typeface="Times New Roman" pitchFamily="18" charset="0"/>
              <a:cs typeface="Times New Roman" pitchFamily="18" charset="0"/>
            </a:endParaRPr>
          </a:p>
        </p:txBody>
      </p:sp>
      <p:sp>
        <p:nvSpPr>
          <p:cNvPr id="67" name="TextBox 66"/>
          <p:cNvSpPr txBox="1"/>
          <p:nvPr/>
        </p:nvSpPr>
        <p:spPr>
          <a:xfrm>
            <a:off x="8458200" y="3657600"/>
            <a:ext cx="914400" cy="646331"/>
          </a:xfrm>
          <a:prstGeom prst="rect">
            <a:avLst/>
          </a:prstGeom>
          <a:noFill/>
        </p:spPr>
        <p:txBody>
          <a:bodyPr wrap="square" rtlCol="0">
            <a:spAutoFit/>
          </a:bodyPr>
          <a:lstStyle/>
          <a:p>
            <a:r>
              <a:rPr lang="en-US" smtClean="0">
                <a:latin typeface="Times New Roman" pitchFamily="18" charset="0"/>
                <a:cs typeface="Times New Roman" pitchFamily="18" charset="0"/>
              </a:rPr>
              <a:t>Định lượng</a:t>
            </a:r>
            <a:endParaRPr lang="en-US">
              <a:latin typeface="Times New Roman" pitchFamily="18" charset="0"/>
              <a:cs typeface="Times New Roman" pitchFamily="18" charset="0"/>
            </a:endParaRPr>
          </a:p>
        </p:txBody>
      </p:sp>
      <p:sp>
        <p:nvSpPr>
          <p:cNvPr id="76" name="Donut 75"/>
          <p:cNvSpPr/>
          <p:nvPr/>
        </p:nvSpPr>
        <p:spPr>
          <a:xfrm>
            <a:off x="990600" y="-152400"/>
            <a:ext cx="7086600" cy="2895600"/>
          </a:xfrm>
          <a:prstGeom prst="donut">
            <a:avLst>
              <a:gd name="adj" fmla="val 0"/>
            </a:avLst>
          </a:prstGeom>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wn Arrow 77"/>
          <p:cNvSpPr/>
          <p:nvPr/>
        </p:nvSpPr>
        <p:spPr>
          <a:xfrm>
            <a:off x="1295400" y="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bwMode="auto">
          <a:xfrm>
            <a:off x="-11504" y="1905000"/>
            <a:ext cx="9096403" cy="3886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0" y="152400"/>
            <a:ext cx="8001000" cy="2286000"/>
            <a:chOff x="0" y="2971800"/>
            <a:chExt cx="8001000" cy="2286000"/>
          </a:xfrm>
        </p:grpSpPr>
        <p:sp>
          <p:nvSpPr>
            <p:cNvPr id="6" name="TextBox 5"/>
            <p:cNvSpPr txBox="1"/>
            <p:nvPr/>
          </p:nvSpPr>
          <p:spPr>
            <a:xfrm>
              <a:off x="1143000" y="3886200"/>
              <a:ext cx="1371600" cy="646331"/>
            </a:xfrm>
            <a:prstGeom prst="rect">
              <a:avLst/>
            </a:prstGeom>
            <a:noFill/>
            <a:ln>
              <a:solidFill>
                <a:srgbClr val="FF0000"/>
              </a:solidFill>
            </a:ln>
          </p:spPr>
          <p:txBody>
            <a:bodyPr wrap="square" rtlCol="0">
              <a:spAutoFit/>
            </a:bodyPr>
            <a:lstStyle/>
            <a:p>
              <a:pPr algn="ctr"/>
              <a:r>
                <a:rPr lang="en-US" smtClean="0">
                  <a:latin typeface="Times New Roman" pitchFamily="18" charset="0"/>
                  <a:cs typeface="Times New Roman" pitchFamily="18" charset="0"/>
                </a:rPr>
                <a:t>Nguồn kích thích</a:t>
              </a:r>
              <a:endParaRPr lang="en-US">
                <a:latin typeface="Times New Roman" pitchFamily="18" charset="0"/>
                <a:cs typeface="Times New Roman" pitchFamily="18" charset="0"/>
              </a:endParaRPr>
            </a:p>
          </p:txBody>
        </p:sp>
        <p:sp>
          <p:nvSpPr>
            <p:cNvPr id="7" name="TextBox 6"/>
            <p:cNvSpPr txBox="1"/>
            <p:nvPr/>
          </p:nvSpPr>
          <p:spPr>
            <a:xfrm>
              <a:off x="3352800" y="3886200"/>
              <a:ext cx="1676400" cy="646331"/>
            </a:xfrm>
            <a:prstGeom prst="rect">
              <a:avLst/>
            </a:prstGeom>
            <a:noFill/>
            <a:ln>
              <a:solidFill>
                <a:srgbClr val="FF0000"/>
              </a:solidFill>
            </a:ln>
          </p:spPr>
          <p:txBody>
            <a:bodyPr wrap="square" rtlCol="0">
              <a:spAutoFit/>
            </a:bodyPr>
            <a:lstStyle/>
            <a:p>
              <a:pPr algn="ctr"/>
              <a:r>
                <a:rPr lang="en-US" smtClean="0">
                  <a:latin typeface="Times New Roman" pitchFamily="18" charset="0"/>
                  <a:cs typeface="Times New Roman" pitchFamily="18" charset="0"/>
                </a:rPr>
                <a:t>Bộ phận tán sắc</a:t>
              </a:r>
            </a:p>
            <a:p>
              <a:pPr algn="ctr"/>
              <a:r>
                <a:rPr lang="en-US" smtClean="0">
                  <a:latin typeface="Times New Roman" pitchFamily="18" charset="0"/>
                  <a:cs typeface="Times New Roman" pitchFamily="18" charset="0"/>
                </a:rPr>
                <a:t>(Phổ kế)</a:t>
              </a:r>
              <a:endParaRPr lang="en-US">
                <a:latin typeface="Times New Roman" pitchFamily="18" charset="0"/>
                <a:cs typeface="Times New Roman" pitchFamily="18" charset="0"/>
              </a:endParaRPr>
            </a:p>
          </p:txBody>
        </p:sp>
        <p:sp>
          <p:nvSpPr>
            <p:cNvPr id="8" name="TextBox 7"/>
            <p:cNvSpPr txBox="1"/>
            <p:nvPr/>
          </p:nvSpPr>
          <p:spPr>
            <a:xfrm>
              <a:off x="5638800" y="3657600"/>
              <a:ext cx="762000" cy="923330"/>
            </a:xfrm>
            <a:prstGeom prst="rect">
              <a:avLst/>
            </a:prstGeom>
            <a:noFill/>
            <a:ln>
              <a:solidFill>
                <a:srgbClr val="FF0000"/>
              </a:solidFill>
            </a:ln>
          </p:spPr>
          <p:txBody>
            <a:bodyPr wrap="square" lIns="182880" rtlCol="0">
              <a:spAutoFit/>
            </a:bodyPr>
            <a:lstStyle/>
            <a:p>
              <a:r>
                <a:rPr lang="en-US" smtClean="0">
                  <a:latin typeface="Times New Roman" pitchFamily="18" charset="0"/>
                  <a:cs typeface="Times New Roman" pitchFamily="18" charset="0"/>
                </a:rPr>
                <a:t>Bộ phát hiện</a:t>
              </a:r>
              <a:endParaRPr lang="en-US">
                <a:latin typeface="Times New Roman" pitchFamily="18" charset="0"/>
                <a:cs typeface="Times New Roman" pitchFamily="18" charset="0"/>
              </a:endParaRPr>
            </a:p>
          </p:txBody>
        </p:sp>
        <p:sp>
          <p:nvSpPr>
            <p:cNvPr id="9" name="TextBox 8"/>
            <p:cNvSpPr txBox="1"/>
            <p:nvPr/>
          </p:nvSpPr>
          <p:spPr>
            <a:xfrm>
              <a:off x="6858000" y="3810000"/>
              <a:ext cx="1143000" cy="646331"/>
            </a:xfrm>
            <a:prstGeom prst="rect">
              <a:avLst/>
            </a:prstGeom>
            <a:noFill/>
            <a:ln>
              <a:solidFill>
                <a:srgbClr val="FF0000"/>
              </a:solidFill>
            </a:ln>
          </p:spPr>
          <p:txBody>
            <a:bodyPr wrap="square" rtlCol="0">
              <a:spAutoFit/>
            </a:bodyPr>
            <a:lstStyle/>
            <a:p>
              <a:r>
                <a:rPr lang="en-US" smtClean="0">
                  <a:latin typeface="Times New Roman" pitchFamily="18" charset="0"/>
                  <a:cs typeface="Times New Roman" pitchFamily="18" charset="0"/>
                </a:rPr>
                <a:t>Bộ xử lí dữ liệu</a:t>
              </a:r>
              <a:endParaRPr lang="en-US">
                <a:latin typeface="Times New Roman" pitchFamily="18" charset="0"/>
                <a:cs typeface="Times New Roman" pitchFamily="18" charset="0"/>
              </a:endParaRPr>
            </a:p>
          </p:txBody>
        </p:sp>
        <p:sp>
          <p:nvSpPr>
            <p:cNvPr id="12" name="Rectangle 11"/>
            <p:cNvSpPr/>
            <p:nvPr/>
          </p:nvSpPr>
          <p:spPr>
            <a:xfrm>
              <a:off x="5638800" y="2971800"/>
              <a:ext cx="7620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Arrow Connector 13"/>
            <p:cNvCxnSpPr/>
            <p:nvPr/>
          </p:nvCxnSpPr>
          <p:spPr>
            <a:xfrm>
              <a:off x="685800" y="4191000"/>
              <a:ext cx="457200" cy="1588"/>
            </a:xfrm>
            <a:prstGeom prst="straightConnector1">
              <a:avLst/>
            </a:prstGeom>
            <a:ln w="25400" cmpd="sng">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4038601"/>
              <a:ext cx="685800" cy="369332"/>
            </a:xfrm>
            <a:prstGeom prst="rect">
              <a:avLst/>
            </a:prstGeom>
            <a:noFill/>
            <a:ln>
              <a:solidFill>
                <a:srgbClr val="FF0000"/>
              </a:solidFill>
            </a:ln>
          </p:spPr>
          <p:txBody>
            <a:bodyPr wrap="square" rtlCol="0">
              <a:spAutoFit/>
            </a:bodyPr>
            <a:lstStyle/>
            <a:p>
              <a:r>
                <a:rPr lang="en-US" smtClean="0"/>
                <a:t>Mẫu</a:t>
              </a:r>
              <a:endParaRPr lang="en-US"/>
            </a:p>
          </p:txBody>
        </p:sp>
        <p:cxnSp>
          <p:nvCxnSpPr>
            <p:cNvPr id="17" name="Straight Arrow Connector 16"/>
            <p:cNvCxnSpPr>
              <a:stCxn id="6" idx="3"/>
              <a:endCxn id="7" idx="1"/>
            </p:cNvCxnSpPr>
            <p:nvPr/>
          </p:nvCxnSpPr>
          <p:spPr>
            <a:xfrm>
              <a:off x="2514600" y="4209366"/>
              <a:ext cx="838200" cy="1588"/>
            </a:xfrm>
            <a:prstGeom prst="straightConnector1">
              <a:avLst/>
            </a:prstGeom>
            <a:ln w="25400">
              <a:solidFill>
                <a:schemeClr val="accent2">
                  <a:lumMod val="75000"/>
                </a:schemeClr>
              </a:solidFill>
              <a:tailEnd type="arrow"/>
            </a:ln>
            <a:scene3d>
              <a:camera prst="orthographicFront"/>
              <a:lightRig rig="threePt" dir="t"/>
            </a:scene3d>
            <a:sp3d extrusionH="76200">
              <a:extrusionClr>
                <a:srgbClr val="00B050"/>
              </a:extrusionClr>
            </a:sp3d>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p:cNvCxnSpPr>
            <p:nvPr/>
          </p:nvCxnSpPr>
          <p:spPr>
            <a:xfrm flipV="1">
              <a:off x="5029200" y="4191000"/>
              <a:ext cx="609600" cy="1836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p:cNvCxnSpPr>
            <p:nvPr/>
          </p:nvCxnSpPr>
          <p:spPr>
            <a:xfrm flipV="1">
              <a:off x="5029200" y="3657600"/>
              <a:ext cx="609600" cy="55176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3"/>
            </p:cNvCxnSpPr>
            <p:nvPr/>
          </p:nvCxnSpPr>
          <p:spPr>
            <a:xfrm flipV="1">
              <a:off x="5029200" y="2971800"/>
              <a:ext cx="609600" cy="123756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3"/>
            </p:cNvCxnSpPr>
            <p:nvPr/>
          </p:nvCxnSpPr>
          <p:spPr>
            <a:xfrm>
              <a:off x="5029200" y="4209366"/>
              <a:ext cx="609600" cy="36263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3"/>
            </p:cNvCxnSpPr>
            <p:nvPr/>
          </p:nvCxnSpPr>
          <p:spPr>
            <a:xfrm>
              <a:off x="5029200" y="4209366"/>
              <a:ext cx="609600" cy="104843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3"/>
              <a:endCxn id="9" idx="1"/>
            </p:cNvCxnSpPr>
            <p:nvPr/>
          </p:nvCxnSpPr>
          <p:spPr>
            <a:xfrm>
              <a:off x="6400800" y="4114800"/>
              <a:ext cx="457200" cy="18366"/>
            </a:xfrm>
            <a:prstGeom prst="straightConnector1">
              <a:avLst/>
            </a:prstGeom>
            <a:ln w="25400">
              <a:solidFill>
                <a:srgbClr val="720DF9"/>
              </a:solidFill>
              <a:tailEnd type="arrow"/>
            </a:ln>
            <a:scene3d>
              <a:camera prst="orthographicFront"/>
              <a:lightRig rig="threePt" dir="t"/>
            </a:scene3d>
            <a:sp3d extrusionH="76200">
              <a:bevelT w="139700" prst="cross"/>
              <a:extrusionClr>
                <a:srgbClr val="00B050"/>
              </a:extrusionClr>
            </a:sp3d>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0" y="1676400"/>
            <a:ext cx="685800" cy="369332"/>
          </a:xfrm>
          <a:prstGeom prst="rect">
            <a:avLst/>
          </a:prstGeom>
          <a:noFill/>
        </p:spPr>
        <p:txBody>
          <a:bodyPr wrap="square" rtlCol="0">
            <a:spAutoFit/>
          </a:bodyPr>
          <a:lstStyle/>
          <a:p>
            <a:r>
              <a:rPr lang="en-US" smtClean="0">
                <a:latin typeface="Times New Roman" pitchFamily="18" charset="0"/>
                <a:cs typeface="Times New Roman" pitchFamily="18" charset="0"/>
              </a:rPr>
              <a:t>Rắn</a:t>
            </a:r>
            <a:endParaRPr lang="en-US">
              <a:latin typeface="Times New Roman" pitchFamily="18" charset="0"/>
              <a:cs typeface="Times New Roman" pitchFamily="18" charset="0"/>
            </a:endParaRPr>
          </a:p>
        </p:txBody>
      </p:sp>
      <p:sp>
        <p:nvSpPr>
          <p:cNvPr id="36" name="TextBox 35"/>
          <p:cNvSpPr txBox="1"/>
          <p:nvPr/>
        </p:nvSpPr>
        <p:spPr>
          <a:xfrm>
            <a:off x="0" y="2362200"/>
            <a:ext cx="685800" cy="369332"/>
          </a:xfrm>
          <a:prstGeom prst="rect">
            <a:avLst/>
          </a:prstGeom>
          <a:noFill/>
        </p:spPr>
        <p:txBody>
          <a:bodyPr wrap="square" rtlCol="0">
            <a:spAutoFit/>
          </a:bodyPr>
          <a:lstStyle/>
          <a:p>
            <a:r>
              <a:rPr lang="en-US" smtClean="0">
                <a:latin typeface="Times New Roman" pitchFamily="18" charset="0"/>
                <a:cs typeface="Times New Roman" pitchFamily="18" charset="0"/>
              </a:rPr>
              <a:t>Lỏng</a:t>
            </a:r>
            <a:endParaRPr lang="en-US">
              <a:latin typeface="Times New Roman" pitchFamily="18" charset="0"/>
              <a:cs typeface="Times New Roman" pitchFamily="18" charset="0"/>
            </a:endParaRPr>
          </a:p>
        </p:txBody>
      </p:sp>
      <p:sp>
        <p:nvSpPr>
          <p:cNvPr id="37" name="TextBox 36"/>
          <p:cNvSpPr txBox="1"/>
          <p:nvPr/>
        </p:nvSpPr>
        <p:spPr>
          <a:xfrm>
            <a:off x="0" y="3124200"/>
            <a:ext cx="685800" cy="369332"/>
          </a:xfrm>
          <a:prstGeom prst="rect">
            <a:avLst/>
          </a:prstGeom>
          <a:noFill/>
        </p:spPr>
        <p:txBody>
          <a:bodyPr wrap="square" rtlCol="0">
            <a:spAutoFit/>
          </a:bodyPr>
          <a:lstStyle/>
          <a:p>
            <a:r>
              <a:rPr lang="en-US" smtClean="0">
                <a:latin typeface="Times New Roman" pitchFamily="18" charset="0"/>
                <a:cs typeface="Times New Roman" pitchFamily="18" charset="0"/>
              </a:rPr>
              <a:t>Khí</a:t>
            </a:r>
            <a:endParaRPr lang="en-US">
              <a:latin typeface="Times New Roman" pitchFamily="18" charset="0"/>
              <a:cs typeface="Times New Roman" pitchFamily="18" charset="0"/>
            </a:endParaRPr>
          </a:p>
        </p:txBody>
      </p:sp>
      <p:sp>
        <p:nvSpPr>
          <p:cNvPr id="38" name="TextBox 37"/>
          <p:cNvSpPr txBox="1"/>
          <p:nvPr/>
        </p:nvSpPr>
        <p:spPr>
          <a:xfrm>
            <a:off x="609600" y="838200"/>
            <a:ext cx="685800" cy="369332"/>
          </a:xfrm>
          <a:prstGeom prst="rect">
            <a:avLst/>
          </a:prstGeom>
          <a:noFill/>
        </p:spPr>
        <p:txBody>
          <a:bodyPr wrap="square" rtlCol="0">
            <a:spAutoFit/>
          </a:bodyPr>
          <a:lstStyle/>
          <a:p>
            <a:r>
              <a:rPr lang="en-US" smtClean="0">
                <a:solidFill>
                  <a:schemeClr val="bg2">
                    <a:lumMod val="75000"/>
                  </a:schemeClr>
                </a:solidFill>
                <a:latin typeface="Times New Roman" pitchFamily="18" charset="0"/>
                <a:cs typeface="Times New Roman" pitchFamily="18" charset="0"/>
              </a:rPr>
              <a:t>Đưa</a:t>
            </a:r>
            <a:endParaRPr lang="en-US">
              <a:solidFill>
                <a:schemeClr val="bg2">
                  <a:lumMod val="75000"/>
                </a:schemeClr>
              </a:solidFill>
              <a:latin typeface="Times New Roman" pitchFamily="18" charset="0"/>
              <a:cs typeface="Times New Roman" pitchFamily="18" charset="0"/>
            </a:endParaRPr>
          </a:p>
        </p:txBody>
      </p:sp>
      <p:sp>
        <p:nvSpPr>
          <p:cNvPr id="39" name="TextBox 38"/>
          <p:cNvSpPr txBox="1"/>
          <p:nvPr/>
        </p:nvSpPr>
        <p:spPr>
          <a:xfrm>
            <a:off x="609600" y="1447800"/>
            <a:ext cx="685800" cy="646331"/>
          </a:xfrm>
          <a:prstGeom prst="rect">
            <a:avLst/>
          </a:prstGeom>
          <a:noFill/>
        </p:spPr>
        <p:txBody>
          <a:bodyPr wrap="square" rtlCol="0">
            <a:spAutoFit/>
          </a:bodyPr>
          <a:lstStyle/>
          <a:p>
            <a:r>
              <a:rPr lang="en-US" smtClean="0">
                <a:solidFill>
                  <a:schemeClr val="bg2">
                    <a:lumMod val="75000"/>
                  </a:schemeClr>
                </a:solidFill>
                <a:latin typeface="Times New Roman" pitchFamily="18" charset="0"/>
                <a:cs typeface="Times New Roman" pitchFamily="18" charset="0"/>
              </a:rPr>
              <a:t>Mẫu vào</a:t>
            </a:r>
            <a:endParaRPr lang="en-US">
              <a:solidFill>
                <a:schemeClr val="bg2">
                  <a:lumMod val="75000"/>
                </a:schemeClr>
              </a:solidFill>
              <a:latin typeface="Times New Roman" pitchFamily="18" charset="0"/>
              <a:cs typeface="Times New Roman" pitchFamily="18" charset="0"/>
            </a:endParaRPr>
          </a:p>
        </p:txBody>
      </p:sp>
      <p:sp>
        <p:nvSpPr>
          <p:cNvPr id="40" name="TextBox 39"/>
          <p:cNvSpPr txBox="1"/>
          <p:nvPr/>
        </p:nvSpPr>
        <p:spPr>
          <a:xfrm>
            <a:off x="609600" y="2362200"/>
            <a:ext cx="685800" cy="646331"/>
          </a:xfrm>
          <a:prstGeom prst="rect">
            <a:avLst/>
          </a:prstGeom>
          <a:noFill/>
        </p:spPr>
        <p:txBody>
          <a:bodyPr wrap="square" rtlCol="0">
            <a:spAutoFit/>
          </a:bodyPr>
          <a:lstStyle/>
          <a:p>
            <a:r>
              <a:rPr lang="en-US" smtClean="0">
                <a:latin typeface="Times New Roman" pitchFamily="18" charset="0"/>
                <a:cs typeface="Times New Roman" pitchFamily="18" charset="0"/>
              </a:rPr>
              <a:t>Ống phun</a:t>
            </a:r>
            <a:endParaRPr lang="en-US">
              <a:latin typeface="Times New Roman" pitchFamily="18" charset="0"/>
              <a:cs typeface="Times New Roman" pitchFamily="18" charset="0"/>
            </a:endParaRPr>
          </a:p>
        </p:txBody>
      </p:sp>
      <p:sp>
        <p:nvSpPr>
          <p:cNvPr id="41" name="TextBox 40"/>
          <p:cNvSpPr txBox="1"/>
          <p:nvPr/>
        </p:nvSpPr>
        <p:spPr>
          <a:xfrm>
            <a:off x="609600" y="3124200"/>
            <a:ext cx="1143000" cy="646331"/>
          </a:xfrm>
          <a:prstGeom prst="rect">
            <a:avLst/>
          </a:prstGeom>
          <a:noFill/>
        </p:spPr>
        <p:txBody>
          <a:bodyPr wrap="square" rtlCol="0">
            <a:spAutoFit/>
          </a:bodyPr>
          <a:lstStyle/>
          <a:p>
            <a:r>
              <a:rPr lang="en-US" smtClean="0">
                <a:latin typeface="Times New Roman" pitchFamily="18" charset="0"/>
                <a:cs typeface="Times New Roman" pitchFamily="18" charset="0"/>
              </a:rPr>
              <a:t>Bản điện cực</a:t>
            </a:r>
            <a:endParaRPr lang="en-US">
              <a:latin typeface="Times New Roman" pitchFamily="18" charset="0"/>
              <a:cs typeface="Times New Roman" pitchFamily="18" charset="0"/>
            </a:endParaRPr>
          </a:p>
        </p:txBody>
      </p:sp>
      <p:sp>
        <p:nvSpPr>
          <p:cNvPr id="42" name="TextBox 41"/>
          <p:cNvSpPr txBox="1"/>
          <p:nvPr/>
        </p:nvSpPr>
        <p:spPr>
          <a:xfrm>
            <a:off x="609600" y="3733800"/>
            <a:ext cx="1143000" cy="646331"/>
          </a:xfrm>
          <a:prstGeom prst="rect">
            <a:avLst/>
          </a:prstGeom>
          <a:noFill/>
        </p:spPr>
        <p:txBody>
          <a:bodyPr wrap="square" rtlCol="0">
            <a:spAutoFit/>
          </a:bodyPr>
          <a:lstStyle/>
          <a:p>
            <a:r>
              <a:rPr lang="en-US" smtClean="0">
                <a:latin typeface="Times New Roman" pitchFamily="18" charset="0"/>
                <a:cs typeface="Times New Roman" pitchFamily="18" charset="0"/>
              </a:rPr>
              <a:t>Tạo Hydrua</a:t>
            </a:r>
            <a:endParaRPr lang="en-US">
              <a:latin typeface="Times New Roman" pitchFamily="18" charset="0"/>
              <a:cs typeface="Times New Roman" pitchFamily="18" charset="0"/>
            </a:endParaRPr>
          </a:p>
        </p:txBody>
      </p:sp>
      <p:sp>
        <p:nvSpPr>
          <p:cNvPr id="43" name="TextBox 42"/>
          <p:cNvSpPr txBox="1"/>
          <p:nvPr/>
        </p:nvSpPr>
        <p:spPr>
          <a:xfrm>
            <a:off x="2438400" y="990600"/>
            <a:ext cx="1066800" cy="369332"/>
          </a:xfrm>
          <a:prstGeom prst="rect">
            <a:avLst/>
          </a:prstGeom>
          <a:noFill/>
        </p:spPr>
        <p:txBody>
          <a:bodyPr wrap="square" rtlCol="0">
            <a:spAutoFit/>
          </a:bodyPr>
          <a:lstStyle/>
          <a:p>
            <a:r>
              <a:rPr lang="en-US" smtClean="0">
                <a:latin typeface="Times New Roman" pitchFamily="18" charset="0"/>
                <a:cs typeface="Times New Roman" pitchFamily="18" charset="0"/>
              </a:rPr>
              <a:t>Bức xạ</a:t>
            </a:r>
            <a:endParaRPr lang="en-US">
              <a:latin typeface="Times New Roman" pitchFamily="18" charset="0"/>
              <a:cs typeface="Times New Roman" pitchFamily="18" charset="0"/>
            </a:endParaRPr>
          </a:p>
        </p:txBody>
      </p:sp>
      <p:sp>
        <p:nvSpPr>
          <p:cNvPr id="44" name="TextBox 43"/>
          <p:cNvSpPr txBox="1"/>
          <p:nvPr/>
        </p:nvSpPr>
        <p:spPr>
          <a:xfrm>
            <a:off x="2514600" y="1371600"/>
            <a:ext cx="1066800" cy="369332"/>
          </a:xfrm>
          <a:prstGeom prst="rect">
            <a:avLst/>
          </a:prstGeom>
          <a:noFill/>
        </p:spPr>
        <p:txBody>
          <a:bodyPr wrap="square" rtlCol="0">
            <a:spAutoFit/>
          </a:bodyPr>
          <a:lstStyle/>
          <a:p>
            <a:r>
              <a:rPr lang="en-US" smtClean="0">
                <a:latin typeface="Times New Roman" pitchFamily="18" charset="0"/>
                <a:cs typeface="Times New Roman" pitchFamily="18" charset="0"/>
              </a:rPr>
              <a:t>phát ra</a:t>
            </a:r>
            <a:endParaRPr lang="en-US">
              <a:latin typeface="Times New Roman" pitchFamily="18" charset="0"/>
              <a:cs typeface="Times New Roman" pitchFamily="18" charset="0"/>
            </a:endParaRPr>
          </a:p>
        </p:txBody>
      </p:sp>
      <p:sp>
        <p:nvSpPr>
          <p:cNvPr id="45" name="TextBox 44"/>
          <p:cNvSpPr txBox="1"/>
          <p:nvPr/>
        </p:nvSpPr>
        <p:spPr>
          <a:xfrm>
            <a:off x="1676400" y="1752600"/>
            <a:ext cx="838200" cy="369332"/>
          </a:xfrm>
          <a:prstGeom prst="rect">
            <a:avLst/>
          </a:prstGeom>
          <a:noFill/>
        </p:spPr>
        <p:txBody>
          <a:bodyPr wrap="square" rtlCol="0">
            <a:spAutoFit/>
          </a:bodyPr>
          <a:lstStyle/>
          <a:p>
            <a:r>
              <a:rPr lang="en-US" smtClean="0">
                <a:latin typeface="Times New Roman" pitchFamily="18" charset="0"/>
                <a:cs typeface="Times New Roman" pitchFamily="18" charset="0"/>
              </a:rPr>
              <a:t>Lửa</a:t>
            </a:r>
            <a:endParaRPr lang="en-US">
              <a:latin typeface="Times New Roman" pitchFamily="18" charset="0"/>
              <a:cs typeface="Times New Roman" pitchFamily="18" charset="0"/>
            </a:endParaRPr>
          </a:p>
        </p:txBody>
      </p:sp>
      <p:sp>
        <p:nvSpPr>
          <p:cNvPr id="46" name="TextBox 45"/>
          <p:cNvSpPr txBox="1"/>
          <p:nvPr/>
        </p:nvSpPr>
        <p:spPr>
          <a:xfrm>
            <a:off x="1676400" y="2133600"/>
            <a:ext cx="1095172" cy="369332"/>
          </a:xfrm>
          <a:prstGeom prst="rect">
            <a:avLst/>
          </a:prstGeom>
          <a:noFill/>
        </p:spPr>
        <p:txBody>
          <a:bodyPr wrap="none" rtlCol="0">
            <a:spAutoFit/>
          </a:bodyPr>
          <a:lstStyle/>
          <a:p>
            <a:r>
              <a:rPr lang="en-US" smtClean="0">
                <a:latin typeface="Times New Roman" pitchFamily="18" charset="0"/>
                <a:cs typeface="Times New Roman" pitchFamily="18" charset="0"/>
              </a:rPr>
              <a:t>Hồ quang</a:t>
            </a:r>
            <a:endParaRPr lang="en-US">
              <a:latin typeface="Times New Roman" pitchFamily="18" charset="0"/>
              <a:cs typeface="Times New Roman" pitchFamily="18" charset="0"/>
            </a:endParaRPr>
          </a:p>
        </p:txBody>
      </p:sp>
      <p:sp>
        <p:nvSpPr>
          <p:cNvPr id="47" name="TextBox 46"/>
          <p:cNvSpPr txBox="1"/>
          <p:nvPr/>
        </p:nvSpPr>
        <p:spPr>
          <a:xfrm>
            <a:off x="1676400" y="2590800"/>
            <a:ext cx="1143000" cy="646331"/>
          </a:xfrm>
          <a:prstGeom prst="rect">
            <a:avLst/>
          </a:prstGeom>
          <a:noFill/>
        </p:spPr>
        <p:txBody>
          <a:bodyPr wrap="square" rtlCol="0">
            <a:spAutoFit/>
          </a:bodyPr>
          <a:lstStyle/>
          <a:p>
            <a:r>
              <a:rPr lang="en-US" smtClean="0">
                <a:latin typeface="Times New Roman" pitchFamily="18" charset="0"/>
                <a:cs typeface="Times New Roman" pitchFamily="18" charset="0"/>
              </a:rPr>
              <a:t>Tia lửa điện</a:t>
            </a:r>
            <a:endParaRPr lang="en-US">
              <a:latin typeface="Times New Roman" pitchFamily="18" charset="0"/>
              <a:cs typeface="Times New Roman" pitchFamily="18" charset="0"/>
            </a:endParaRPr>
          </a:p>
        </p:txBody>
      </p:sp>
      <p:sp>
        <p:nvSpPr>
          <p:cNvPr id="48" name="TextBox 47"/>
          <p:cNvSpPr txBox="1"/>
          <p:nvPr/>
        </p:nvSpPr>
        <p:spPr>
          <a:xfrm>
            <a:off x="1676400" y="3276600"/>
            <a:ext cx="1371600" cy="646331"/>
          </a:xfrm>
          <a:prstGeom prst="rect">
            <a:avLst/>
          </a:prstGeom>
          <a:noFill/>
        </p:spPr>
        <p:txBody>
          <a:bodyPr wrap="square" rtlCol="0">
            <a:spAutoFit/>
          </a:bodyPr>
          <a:lstStyle/>
          <a:p>
            <a:r>
              <a:rPr lang="en-US" smtClean="0">
                <a:latin typeface="Times New Roman" pitchFamily="18" charset="0"/>
                <a:cs typeface="Times New Roman" pitchFamily="18" charset="0"/>
              </a:rPr>
              <a:t>Phóng điện phát sáng</a:t>
            </a:r>
            <a:endParaRPr lang="en-US">
              <a:latin typeface="Times New Roman" pitchFamily="18" charset="0"/>
              <a:cs typeface="Times New Roman" pitchFamily="18" charset="0"/>
            </a:endParaRPr>
          </a:p>
        </p:txBody>
      </p:sp>
      <p:sp>
        <p:nvSpPr>
          <p:cNvPr id="49" name="TextBox 48"/>
          <p:cNvSpPr txBox="1"/>
          <p:nvPr/>
        </p:nvSpPr>
        <p:spPr>
          <a:xfrm>
            <a:off x="1676400" y="3886200"/>
            <a:ext cx="1295400" cy="646331"/>
          </a:xfrm>
          <a:prstGeom prst="rect">
            <a:avLst/>
          </a:prstGeom>
          <a:noFill/>
        </p:spPr>
        <p:txBody>
          <a:bodyPr wrap="square" rtlCol="0">
            <a:spAutoFit/>
          </a:bodyPr>
          <a:lstStyle/>
          <a:p>
            <a:r>
              <a:rPr lang="en-US" smtClean="0">
                <a:latin typeface="Times New Roman" pitchFamily="18" charset="0"/>
                <a:cs typeface="Times New Roman" pitchFamily="18" charset="0"/>
              </a:rPr>
              <a:t>Plasma cảm ứng viba</a:t>
            </a:r>
            <a:endParaRPr lang="en-US">
              <a:latin typeface="Times New Roman" pitchFamily="18" charset="0"/>
              <a:cs typeface="Times New Roman" pitchFamily="18" charset="0"/>
            </a:endParaRPr>
          </a:p>
        </p:txBody>
      </p:sp>
      <p:sp>
        <p:nvSpPr>
          <p:cNvPr id="50" name="TextBox 49"/>
          <p:cNvSpPr txBox="1"/>
          <p:nvPr/>
        </p:nvSpPr>
        <p:spPr>
          <a:xfrm>
            <a:off x="1676400" y="4419600"/>
            <a:ext cx="1371600" cy="646331"/>
          </a:xfrm>
          <a:prstGeom prst="rect">
            <a:avLst/>
          </a:prstGeom>
          <a:noFill/>
        </p:spPr>
        <p:txBody>
          <a:bodyPr wrap="square" rtlCol="0">
            <a:spAutoFit/>
          </a:bodyPr>
          <a:lstStyle/>
          <a:p>
            <a:r>
              <a:rPr lang="en-US" smtClean="0">
                <a:latin typeface="Times New Roman" pitchFamily="18" charset="0"/>
                <a:cs typeface="Times New Roman" pitchFamily="18" charset="0"/>
              </a:rPr>
              <a:t>Plasma dòng một chiều</a:t>
            </a:r>
            <a:endParaRPr lang="en-US">
              <a:latin typeface="Times New Roman" pitchFamily="18" charset="0"/>
              <a:cs typeface="Times New Roman" pitchFamily="18" charset="0"/>
            </a:endParaRPr>
          </a:p>
        </p:txBody>
      </p:sp>
      <p:sp>
        <p:nvSpPr>
          <p:cNvPr id="51" name="TextBox 50"/>
          <p:cNvSpPr txBox="1"/>
          <p:nvPr/>
        </p:nvSpPr>
        <p:spPr>
          <a:xfrm>
            <a:off x="1676400" y="50292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Plasma ghép đôi cảm ứng</a:t>
            </a:r>
            <a:endParaRPr lang="en-US">
              <a:latin typeface="Times New Roman" pitchFamily="18" charset="0"/>
              <a:cs typeface="Times New Roman" pitchFamily="18" charset="0"/>
            </a:endParaRPr>
          </a:p>
        </p:txBody>
      </p:sp>
      <p:sp>
        <p:nvSpPr>
          <p:cNvPr id="52" name="TextBox 51"/>
          <p:cNvSpPr txBox="1"/>
          <p:nvPr/>
        </p:nvSpPr>
        <p:spPr>
          <a:xfrm>
            <a:off x="1676400" y="5715000"/>
            <a:ext cx="1219200" cy="369332"/>
          </a:xfrm>
          <a:prstGeom prst="rect">
            <a:avLst/>
          </a:prstGeom>
          <a:noFill/>
        </p:spPr>
        <p:txBody>
          <a:bodyPr wrap="square" rtlCol="0">
            <a:spAutoFit/>
          </a:bodyPr>
          <a:lstStyle/>
          <a:p>
            <a:r>
              <a:rPr lang="en-US" smtClean="0">
                <a:latin typeface="Times New Roman" pitchFamily="18" charset="0"/>
                <a:cs typeface="Times New Roman" pitchFamily="18" charset="0"/>
              </a:rPr>
              <a:t>Laser</a:t>
            </a:r>
            <a:endParaRPr lang="en-US">
              <a:latin typeface="Times New Roman" pitchFamily="18" charset="0"/>
              <a:cs typeface="Times New Roman" pitchFamily="18" charset="0"/>
            </a:endParaRPr>
          </a:p>
        </p:txBody>
      </p:sp>
      <p:sp>
        <p:nvSpPr>
          <p:cNvPr id="53" name="TextBox 52"/>
          <p:cNvSpPr txBox="1"/>
          <p:nvPr/>
        </p:nvSpPr>
        <p:spPr>
          <a:xfrm>
            <a:off x="3352800" y="1752600"/>
            <a:ext cx="1371600" cy="369332"/>
          </a:xfrm>
          <a:prstGeom prst="rect">
            <a:avLst/>
          </a:prstGeom>
          <a:noFill/>
        </p:spPr>
        <p:txBody>
          <a:bodyPr wrap="square" rtlCol="0">
            <a:spAutoFit/>
          </a:bodyPr>
          <a:lstStyle/>
          <a:p>
            <a:r>
              <a:rPr lang="en-US" smtClean="0">
                <a:latin typeface="Times New Roman" pitchFamily="18" charset="0"/>
                <a:cs typeface="Times New Roman" pitchFamily="18" charset="0"/>
              </a:rPr>
              <a:t>Lăng kính</a:t>
            </a:r>
            <a:endParaRPr lang="en-US">
              <a:latin typeface="Times New Roman" pitchFamily="18" charset="0"/>
              <a:cs typeface="Times New Roman" pitchFamily="18" charset="0"/>
            </a:endParaRPr>
          </a:p>
        </p:txBody>
      </p:sp>
      <p:sp>
        <p:nvSpPr>
          <p:cNvPr id="54" name="TextBox 53"/>
          <p:cNvSpPr txBox="1"/>
          <p:nvPr/>
        </p:nvSpPr>
        <p:spPr>
          <a:xfrm>
            <a:off x="3352800" y="23622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Cách tử nhiễu xạ</a:t>
            </a:r>
            <a:endParaRPr lang="en-US">
              <a:latin typeface="Times New Roman" pitchFamily="18" charset="0"/>
              <a:cs typeface="Times New Roman" pitchFamily="18" charset="0"/>
            </a:endParaRPr>
          </a:p>
        </p:txBody>
      </p:sp>
      <p:sp>
        <p:nvSpPr>
          <p:cNvPr id="55" name="TextBox 54"/>
          <p:cNvSpPr txBox="1"/>
          <p:nvPr/>
        </p:nvSpPr>
        <p:spPr>
          <a:xfrm>
            <a:off x="5486400" y="25908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Tấm phim ảnh</a:t>
            </a:r>
            <a:endParaRPr lang="en-US">
              <a:latin typeface="Times New Roman" pitchFamily="18" charset="0"/>
              <a:cs typeface="Times New Roman" pitchFamily="18" charset="0"/>
            </a:endParaRPr>
          </a:p>
        </p:txBody>
      </p:sp>
      <p:sp>
        <p:nvSpPr>
          <p:cNvPr id="56" name="TextBox 55"/>
          <p:cNvSpPr txBox="1"/>
          <p:nvPr/>
        </p:nvSpPr>
        <p:spPr>
          <a:xfrm>
            <a:off x="5562600" y="33528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Ống nhân quang</a:t>
            </a:r>
            <a:endParaRPr lang="en-US">
              <a:latin typeface="Times New Roman" pitchFamily="18" charset="0"/>
              <a:cs typeface="Times New Roman" pitchFamily="18" charset="0"/>
            </a:endParaRPr>
          </a:p>
        </p:txBody>
      </p:sp>
      <p:sp>
        <p:nvSpPr>
          <p:cNvPr id="57" name="TextBox 56"/>
          <p:cNvSpPr txBox="1"/>
          <p:nvPr/>
        </p:nvSpPr>
        <p:spPr>
          <a:xfrm>
            <a:off x="5638800" y="4267200"/>
            <a:ext cx="990600" cy="923330"/>
          </a:xfrm>
          <a:prstGeom prst="rect">
            <a:avLst/>
          </a:prstGeom>
          <a:noFill/>
        </p:spPr>
        <p:txBody>
          <a:bodyPr wrap="square" rtlCol="0">
            <a:spAutoFit/>
          </a:bodyPr>
          <a:lstStyle/>
          <a:p>
            <a:r>
              <a:rPr lang="en-US" smtClean="0">
                <a:latin typeface="Times New Roman" pitchFamily="18" charset="0"/>
                <a:cs typeface="Times New Roman" pitchFamily="18" charset="0"/>
              </a:rPr>
              <a:t>Màn quang diốt</a:t>
            </a:r>
            <a:endParaRPr lang="en-US">
              <a:latin typeface="Times New Roman" pitchFamily="18" charset="0"/>
              <a:cs typeface="Times New Roman" pitchFamily="18" charset="0"/>
            </a:endParaRPr>
          </a:p>
        </p:txBody>
      </p:sp>
      <p:sp>
        <p:nvSpPr>
          <p:cNvPr id="58" name="TextBox 57"/>
          <p:cNvSpPr txBox="1"/>
          <p:nvPr/>
        </p:nvSpPr>
        <p:spPr>
          <a:xfrm>
            <a:off x="6858000" y="1905000"/>
            <a:ext cx="914400" cy="646331"/>
          </a:xfrm>
          <a:prstGeom prst="rect">
            <a:avLst/>
          </a:prstGeom>
          <a:noFill/>
        </p:spPr>
        <p:txBody>
          <a:bodyPr wrap="square" rtlCol="0">
            <a:spAutoFit/>
          </a:bodyPr>
          <a:lstStyle/>
          <a:p>
            <a:r>
              <a:rPr lang="en-US" smtClean="0">
                <a:latin typeface="Times New Roman" pitchFamily="18" charset="0"/>
                <a:cs typeface="Times New Roman" pitchFamily="18" charset="0"/>
              </a:rPr>
              <a:t>Thủ công</a:t>
            </a:r>
            <a:endParaRPr lang="en-US">
              <a:latin typeface="Times New Roman" pitchFamily="18" charset="0"/>
              <a:cs typeface="Times New Roman" pitchFamily="18" charset="0"/>
            </a:endParaRPr>
          </a:p>
        </p:txBody>
      </p:sp>
      <p:sp>
        <p:nvSpPr>
          <p:cNvPr id="59" name="TextBox 58"/>
          <p:cNvSpPr txBox="1"/>
          <p:nvPr/>
        </p:nvSpPr>
        <p:spPr>
          <a:xfrm>
            <a:off x="6934200" y="2667000"/>
            <a:ext cx="1143000" cy="369332"/>
          </a:xfrm>
          <a:prstGeom prst="rect">
            <a:avLst/>
          </a:prstGeom>
          <a:noFill/>
        </p:spPr>
        <p:txBody>
          <a:bodyPr wrap="square" rtlCol="0">
            <a:spAutoFit/>
          </a:bodyPr>
          <a:lstStyle/>
          <a:p>
            <a:r>
              <a:rPr lang="en-US" smtClean="0">
                <a:latin typeface="Times New Roman" pitchFamily="18" charset="0"/>
                <a:cs typeface="Times New Roman" pitchFamily="18" charset="0"/>
              </a:rPr>
              <a:t>Máy tính</a:t>
            </a:r>
            <a:endParaRPr lang="en-US">
              <a:latin typeface="Times New Roman" pitchFamily="18" charset="0"/>
              <a:cs typeface="Times New Roman" pitchFamily="18" charset="0"/>
            </a:endParaRPr>
          </a:p>
        </p:txBody>
      </p:sp>
      <p:sp>
        <p:nvSpPr>
          <p:cNvPr id="60" name="TextBox 59"/>
          <p:cNvSpPr txBox="1"/>
          <p:nvPr/>
        </p:nvSpPr>
        <p:spPr>
          <a:xfrm>
            <a:off x="8458200" y="685800"/>
            <a:ext cx="685800" cy="1200329"/>
          </a:xfrm>
          <a:prstGeom prst="rect">
            <a:avLst/>
          </a:prstGeom>
          <a:noFill/>
          <a:ln>
            <a:solidFill>
              <a:srgbClr val="FF0000"/>
            </a:solidFill>
          </a:ln>
        </p:spPr>
        <p:txBody>
          <a:bodyPr wrap="square" rtlCol="0">
            <a:spAutoFit/>
          </a:bodyPr>
          <a:lstStyle/>
          <a:p>
            <a:r>
              <a:rPr lang="en-US" smtClean="0">
                <a:latin typeface="Times New Roman" pitchFamily="18" charset="0"/>
                <a:cs typeface="Times New Roman" pitchFamily="18" charset="0"/>
              </a:rPr>
              <a:t>Kết quả phân tích</a:t>
            </a:r>
            <a:endParaRPr lang="en-US">
              <a:latin typeface="Times New Roman" pitchFamily="18" charset="0"/>
              <a:cs typeface="Times New Roman" pitchFamily="18" charset="0"/>
            </a:endParaRPr>
          </a:p>
        </p:txBody>
      </p:sp>
      <p:cxnSp>
        <p:nvCxnSpPr>
          <p:cNvPr id="62" name="Straight Arrow Connector 61"/>
          <p:cNvCxnSpPr>
            <a:stCxn id="9" idx="3"/>
            <a:endCxn id="60" idx="1"/>
          </p:cNvCxnSpPr>
          <p:nvPr/>
        </p:nvCxnSpPr>
        <p:spPr>
          <a:xfrm flipV="1">
            <a:off x="8001000" y="1285965"/>
            <a:ext cx="457200" cy="278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382000" y="1905000"/>
            <a:ext cx="990600" cy="646331"/>
          </a:xfrm>
          <a:prstGeom prst="rect">
            <a:avLst/>
          </a:prstGeom>
          <a:noFill/>
        </p:spPr>
        <p:txBody>
          <a:bodyPr wrap="square" rtlCol="0">
            <a:spAutoFit/>
          </a:bodyPr>
          <a:lstStyle/>
          <a:p>
            <a:r>
              <a:rPr lang="en-US" smtClean="0">
                <a:latin typeface="Times New Roman" pitchFamily="18" charset="0"/>
                <a:cs typeface="Times New Roman" pitchFamily="18" charset="0"/>
              </a:rPr>
              <a:t>Định tính</a:t>
            </a:r>
            <a:endParaRPr lang="en-US">
              <a:latin typeface="Times New Roman" pitchFamily="18" charset="0"/>
              <a:cs typeface="Times New Roman" pitchFamily="18" charset="0"/>
            </a:endParaRPr>
          </a:p>
        </p:txBody>
      </p:sp>
      <p:sp>
        <p:nvSpPr>
          <p:cNvPr id="66" name="TextBox 65"/>
          <p:cNvSpPr txBox="1"/>
          <p:nvPr/>
        </p:nvSpPr>
        <p:spPr>
          <a:xfrm>
            <a:off x="8458200" y="2667000"/>
            <a:ext cx="914400" cy="923330"/>
          </a:xfrm>
          <a:prstGeom prst="rect">
            <a:avLst/>
          </a:prstGeom>
          <a:noFill/>
        </p:spPr>
        <p:txBody>
          <a:bodyPr wrap="square" rtlCol="0">
            <a:spAutoFit/>
          </a:bodyPr>
          <a:lstStyle/>
          <a:p>
            <a:r>
              <a:rPr lang="en-US" smtClean="0">
                <a:latin typeface="Times New Roman" pitchFamily="18" charset="0"/>
                <a:cs typeface="Times New Roman" pitchFamily="18" charset="0"/>
              </a:rPr>
              <a:t>Bán định lượng</a:t>
            </a:r>
            <a:endParaRPr lang="en-US">
              <a:latin typeface="Times New Roman" pitchFamily="18" charset="0"/>
              <a:cs typeface="Times New Roman" pitchFamily="18" charset="0"/>
            </a:endParaRPr>
          </a:p>
        </p:txBody>
      </p:sp>
      <p:sp>
        <p:nvSpPr>
          <p:cNvPr id="67" name="TextBox 66"/>
          <p:cNvSpPr txBox="1"/>
          <p:nvPr/>
        </p:nvSpPr>
        <p:spPr>
          <a:xfrm>
            <a:off x="8458200" y="3657600"/>
            <a:ext cx="914400" cy="646331"/>
          </a:xfrm>
          <a:prstGeom prst="rect">
            <a:avLst/>
          </a:prstGeom>
          <a:noFill/>
        </p:spPr>
        <p:txBody>
          <a:bodyPr wrap="square" rtlCol="0">
            <a:spAutoFit/>
          </a:bodyPr>
          <a:lstStyle/>
          <a:p>
            <a:r>
              <a:rPr lang="en-US" smtClean="0">
                <a:latin typeface="Times New Roman" pitchFamily="18" charset="0"/>
                <a:cs typeface="Times New Roman" pitchFamily="18" charset="0"/>
              </a:rPr>
              <a:t>Định lượng</a:t>
            </a:r>
            <a:endParaRPr lang="en-US">
              <a:latin typeface="Times New Roman" pitchFamily="18" charset="0"/>
              <a:cs typeface="Times New Roman" pitchFamily="18" charset="0"/>
            </a:endParaRPr>
          </a:p>
        </p:txBody>
      </p:sp>
      <p:sp>
        <p:nvSpPr>
          <p:cNvPr id="61" name="Down Arrow 60"/>
          <p:cNvSpPr/>
          <p:nvPr/>
        </p:nvSpPr>
        <p:spPr>
          <a:xfrm>
            <a:off x="1600200" y="0"/>
            <a:ext cx="609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CÁC THUẬT NGỮ THƯỜNG DÙNG</a:t>
            </a:r>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smtClean="0">
                <a:latin typeface="Times New Roman" pitchFamily="18" charset="0"/>
                <a:cs typeface="Times New Roman" pitchFamily="18" charset="0"/>
              </a:rPr>
              <a:t>AES : Atomic emission spectroscopy (quang phổ phát xạ nguyên tử)</a:t>
            </a:r>
          </a:p>
          <a:p>
            <a:pPr marL="514350" indent="-514350">
              <a:buFont typeface="+mj-lt"/>
              <a:buAutoNum type="arabicPeriod"/>
            </a:pPr>
            <a:r>
              <a:rPr lang="en-US" b="1" smtClean="0">
                <a:solidFill>
                  <a:srgbClr val="FF0000"/>
                </a:solidFill>
                <a:latin typeface="Times New Roman" pitchFamily="18" charset="0"/>
                <a:cs typeface="Times New Roman" pitchFamily="18" charset="0"/>
              </a:rPr>
              <a:t>ICP</a:t>
            </a:r>
            <a:r>
              <a:rPr lang="en-US" smtClean="0">
                <a:latin typeface="Times New Roman" pitchFamily="18" charset="0"/>
                <a:cs typeface="Times New Roman" pitchFamily="18" charset="0"/>
              </a:rPr>
              <a:t> – AES: </a:t>
            </a:r>
            <a:r>
              <a:rPr lang="en-US" smtClean="0">
                <a:solidFill>
                  <a:srgbClr val="FF0000"/>
                </a:solidFill>
                <a:latin typeface="Times New Roman" pitchFamily="18" charset="0"/>
                <a:cs typeface="Times New Roman" pitchFamily="18" charset="0"/>
              </a:rPr>
              <a:t>Inductively couple plasma </a:t>
            </a:r>
            <a:r>
              <a:rPr lang="en-US" smtClean="0">
                <a:latin typeface="Times New Roman" pitchFamily="18" charset="0"/>
                <a:cs typeface="Times New Roman" pitchFamily="18" charset="0"/>
              </a:rPr>
              <a:t>–atomic emission spectrocopy (quang phổ phát xạ nguyên tử </a:t>
            </a:r>
            <a:r>
              <a:rPr lang="en-US" smtClean="0">
                <a:solidFill>
                  <a:srgbClr val="FF0000"/>
                </a:solidFill>
                <a:latin typeface="Times New Roman" pitchFamily="18" charset="0"/>
                <a:cs typeface="Times New Roman" pitchFamily="18" charset="0"/>
              </a:rPr>
              <a:t>plasma ghép đôi cảm ứng</a:t>
            </a:r>
            <a:r>
              <a:rPr lang="en-US" smtClean="0">
                <a:latin typeface="Times New Roman" pitchFamily="18" charset="0"/>
                <a:cs typeface="Times New Roman" pitchFamily="18" charset="0"/>
              </a:rPr>
              <a:t>)</a:t>
            </a:r>
          </a:p>
          <a:p>
            <a:pPr marL="514350" indent="-514350">
              <a:buFont typeface="+mj-lt"/>
              <a:buAutoNum type="arabicPeriod"/>
            </a:pPr>
            <a:r>
              <a:rPr lang="en-US" smtClean="0">
                <a:latin typeface="Times New Roman" pitchFamily="18" charset="0"/>
                <a:cs typeface="Times New Roman" pitchFamily="18" charset="0"/>
              </a:rPr>
              <a:t>LA - AES: Laser ablation (LA) atomic emission spectroscopy (quang phổ phát xạ đốt laser)</a:t>
            </a:r>
          </a:p>
          <a:p>
            <a:pPr marL="514350" indent="-514350">
              <a:buNone/>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Hồ quang điện</a:t>
            </a:r>
            <a:endParaRPr lang="en-US"/>
          </a:p>
        </p:txBody>
      </p:sp>
      <p:sp>
        <p:nvSpPr>
          <p:cNvPr id="4" name="Content Placeholder 3"/>
          <p:cNvSpPr>
            <a:spLocks noGrp="1"/>
          </p:cNvSpPr>
          <p:nvPr>
            <p:ph idx="1"/>
          </p:nvPr>
        </p:nvSpPr>
        <p:spPr/>
        <p:txBody>
          <a:bodyPr/>
          <a:lstStyle/>
          <a:p>
            <a:r>
              <a:rPr lang="en-US" smtClean="0"/>
              <a:t>Cần chèn vào video: Ho quang kim loai </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Electron bứt ra khỏi bề mặt khi được cung cấp nhiệt năng</a:t>
            </a:r>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mtClean="0"/>
              <a:t>Cần chèn vào tập tin Flash: Ho quang dien</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normAutofit/>
          </a:bodyPr>
          <a:lstStyle/>
          <a:p>
            <a:pPr algn="l"/>
            <a:r>
              <a:rPr lang="en-US" sz="3000" smtClean="0">
                <a:latin typeface="Times New Roman" pitchFamily="18" charset="0"/>
                <a:cs typeface="Times New Roman" pitchFamily="18" charset="0"/>
              </a:rPr>
              <a:t>Để xem toàn bộ bài báo cáo, bạn cần chèn các video và các thí nghiệm ảo vào bài trình diễn này. </a:t>
            </a:r>
            <a:br>
              <a:rPr lang="en-US" sz="3000" smtClean="0">
                <a:latin typeface="Times New Roman" pitchFamily="18" charset="0"/>
                <a:cs typeface="Times New Roman" pitchFamily="18" charset="0"/>
              </a:rPr>
            </a:br>
            <a:r>
              <a:rPr lang="en-US" sz="3000" smtClean="0">
                <a:latin typeface="Times New Roman" pitchFamily="18" charset="0"/>
                <a:cs typeface="Times New Roman" pitchFamily="18" charset="0"/>
              </a:rPr>
              <a:t>Cách chèn các file Flash (</a:t>
            </a:r>
            <a:r>
              <a:rPr lang="en-US" sz="3000" smtClean="0">
                <a:latin typeface="Times New Roman" pitchFamily="18" charset="0"/>
                <a:cs typeface="Times New Roman" pitchFamily="18" charset="0"/>
              </a:rPr>
              <a:t>đuôi </a:t>
            </a:r>
            <a:r>
              <a:rPr lang="en-US" sz="3000" smtClean="0">
                <a:latin typeface="Times New Roman" pitchFamily="18" charset="0"/>
                <a:cs typeface="Times New Roman" pitchFamily="18" charset="0"/>
              </a:rPr>
              <a:t>.</a:t>
            </a:r>
            <a:r>
              <a:rPr lang="en-US" sz="3000" smtClean="0">
                <a:latin typeface="Times New Roman" pitchFamily="18" charset="0"/>
                <a:cs typeface="Times New Roman" pitchFamily="18" charset="0"/>
              </a:rPr>
              <a:t>swf</a:t>
            </a:r>
            <a:r>
              <a:rPr lang="en-US" sz="3000" smtClean="0">
                <a:latin typeface="Times New Roman" pitchFamily="18" charset="0"/>
                <a:cs typeface="Times New Roman" pitchFamily="18" charset="0"/>
              </a:rPr>
              <a:t>) vào bài trình diễn Powerpoint xin xem tại:</a:t>
            </a:r>
            <a:br>
              <a:rPr lang="en-US" sz="3000" smtClean="0">
                <a:latin typeface="Times New Roman" pitchFamily="18" charset="0"/>
                <a:cs typeface="Times New Roman" pitchFamily="18" charset="0"/>
              </a:rPr>
            </a:br>
            <a:r>
              <a:rPr lang="en-US" sz="3000" smtClean="0">
                <a:solidFill>
                  <a:srgbClr val="00B0F0"/>
                </a:solidFill>
                <a:latin typeface="Times New Roman" pitchFamily="18" charset="0"/>
                <a:cs typeface="Times New Roman" pitchFamily="18" charset="0"/>
              </a:rPr>
              <a:t>http://www.mientayvn.com/Trang%20chu/Flash_Powerpoint.html</a:t>
            </a:r>
            <a:r>
              <a:rPr lang="en-US" sz="3000" smtClean="0">
                <a:latin typeface="Times New Roman" pitchFamily="18" charset="0"/>
                <a:cs typeface="Times New Roman" pitchFamily="18" charset="0"/>
              </a:rPr>
              <a:t/>
            </a:r>
            <a:br>
              <a:rPr lang="en-US" sz="3000" smtClean="0">
                <a:latin typeface="Times New Roman" pitchFamily="18" charset="0"/>
                <a:cs typeface="Times New Roman" pitchFamily="18" charset="0"/>
              </a:rPr>
            </a:br>
            <a:endParaRPr lang="en-US" sz="3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0" y="152400"/>
            <a:ext cx="8001000" cy="2286000"/>
            <a:chOff x="0" y="2971800"/>
            <a:chExt cx="8001000" cy="2286000"/>
          </a:xfrm>
        </p:grpSpPr>
        <p:sp>
          <p:nvSpPr>
            <p:cNvPr id="6" name="TextBox 5"/>
            <p:cNvSpPr txBox="1"/>
            <p:nvPr/>
          </p:nvSpPr>
          <p:spPr>
            <a:xfrm>
              <a:off x="1143000" y="3886200"/>
              <a:ext cx="1371600" cy="646331"/>
            </a:xfrm>
            <a:prstGeom prst="rect">
              <a:avLst/>
            </a:prstGeom>
            <a:noFill/>
            <a:ln>
              <a:solidFill>
                <a:srgbClr val="FF0000"/>
              </a:solidFill>
            </a:ln>
          </p:spPr>
          <p:txBody>
            <a:bodyPr wrap="square" rtlCol="0">
              <a:spAutoFit/>
            </a:bodyPr>
            <a:lstStyle/>
            <a:p>
              <a:pPr algn="ctr"/>
              <a:r>
                <a:rPr lang="en-US" smtClean="0">
                  <a:latin typeface="Times New Roman" pitchFamily="18" charset="0"/>
                  <a:cs typeface="Times New Roman" pitchFamily="18" charset="0"/>
                </a:rPr>
                <a:t>Nguồn kích thích</a:t>
              </a:r>
              <a:endParaRPr lang="en-US">
                <a:latin typeface="Times New Roman" pitchFamily="18" charset="0"/>
                <a:cs typeface="Times New Roman" pitchFamily="18" charset="0"/>
              </a:endParaRPr>
            </a:p>
          </p:txBody>
        </p:sp>
        <p:sp>
          <p:nvSpPr>
            <p:cNvPr id="7" name="TextBox 6"/>
            <p:cNvSpPr txBox="1"/>
            <p:nvPr/>
          </p:nvSpPr>
          <p:spPr>
            <a:xfrm>
              <a:off x="3352800" y="3886200"/>
              <a:ext cx="1676400" cy="646331"/>
            </a:xfrm>
            <a:prstGeom prst="rect">
              <a:avLst/>
            </a:prstGeom>
            <a:noFill/>
            <a:ln>
              <a:solidFill>
                <a:srgbClr val="FF0000"/>
              </a:solidFill>
            </a:ln>
          </p:spPr>
          <p:txBody>
            <a:bodyPr wrap="square" rtlCol="0">
              <a:spAutoFit/>
            </a:bodyPr>
            <a:lstStyle/>
            <a:p>
              <a:pPr algn="ctr"/>
              <a:r>
                <a:rPr lang="en-US" smtClean="0">
                  <a:latin typeface="Times New Roman" pitchFamily="18" charset="0"/>
                  <a:cs typeface="Times New Roman" pitchFamily="18" charset="0"/>
                </a:rPr>
                <a:t>Bộ phận tán sắc</a:t>
              </a:r>
            </a:p>
            <a:p>
              <a:pPr algn="ctr"/>
              <a:r>
                <a:rPr lang="en-US" smtClean="0">
                  <a:latin typeface="Times New Roman" pitchFamily="18" charset="0"/>
                  <a:cs typeface="Times New Roman" pitchFamily="18" charset="0"/>
                </a:rPr>
                <a:t>(Phổ kế)</a:t>
              </a:r>
              <a:endParaRPr lang="en-US">
                <a:latin typeface="Times New Roman" pitchFamily="18" charset="0"/>
                <a:cs typeface="Times New Roman" pitchFamily="18" charset="0"/>
              </a:endParaRPr>
            </a:p>
          </p:txBody>
        </p:sp>
        <p:sp>
          <p:nvSpPr>
            <p:cNvPr id="8" name="TextBox 7"/>
            <p:cNvSpPr txBox="1"/>
            <p:nvPr/>
          </p:nvSpPr>
          <p:spPr>
            <a:xfrm>
              <a:off x="5638800" y="3657600"/>
              <a:ext cx="762000" cy="923330"/>
            </a:xfrm>
            <a:prstGeom prst="rect">
              <a:avLst/>
            </a:prstGeom>
            <a:noFill/>
            <a:ln>
              <a:solidFill>
                <a:srgbClr val="FF0000"/>
              </a:solidFill>
            </a:ln>
          </p:spPr>
          <p:txBody>
            <a:bodyPr wrap="square" lIns="182880" rtlCol="0">
              <a:spAutoFit/>
            </a:bodyPr>
            <a:lstStyle/>
            <a:p>
              <a:r>
                <a:rPr lang="en-US" smtClean="0">
                  <a:latin typeface="Times New Roman" pitchFamily="18" charset="0"/>
                  <a:cs typeface="Times New Roman" pitchFamily="18" charset="0"/>
                </a:rPr>
                <a:t>Bộ phát hiện</a:t>
              </a:r>
              <a:endParaRPr lang="en-US">
                <a:latin typeface="Times New Roman" pitchFamily="18" charset="0"/>
                <a:cs typeface="Times New Roman" pitchFamily="18" charset="0"/>
              </a:endParaRPr>
            </a:p>
          </p:txBody>
        </p:sp>
        <p:sp>
          <p:nvSpPr>
            <p:cNvPr id="9" name="TextBox 8"/>
            <p:cNvSpPr txBox="1"/>
            <p:nvPr/>
          </p:nvSpPr>
          <p:spPr>
            <a:xfrm>
              <a:off x="6858000" y="3810000"/>
              <a:ext cx="1143000" cy="646331"/>
            </a:xfrm>
            <a:prstGeom prst="rect">
              <a:avLst/>
            </a:prstGeom>
            <a:noFill/>
            <a:ln>
              <a:solidFill>
                <a:srgbClr val="FF0000"/>
              </a:solidFill>
            </a:ln>
          </p:spPr>
          <p:txBody>
            <a:bodyPr wrap="square" rtlCol="0">
              <a:spAutoFit/>
            </a:bodyPr>
            <a:lstStyle/>
            <a:p>
              <a:r>
                <a:rPr lang="en-US" smtClean="0">
                  <a:latin typeface="Times New Roman" pitchFamily="18" charset="0"/>
                  <a:cs typeface="Times New Roman" pitchFamily="18" charset="0"/>
                </a:rPr>
                <a:t>Bộ xử lí dữ liệu</a:t>
              </a:r>
              <a:endParaRPr lang="en-US">
                <a:latin typeface="Times New Roman" pitchFamily="18" charset="0"/>
                <a:cs typeface="Times New Roman" pitchFamily="18" charset="0"/>
              </a:endParaRPr>
            </a:p>
          </p:txBody>
        </p:sp>
        <p:sp>
          <p:nvSpPr>
            <p:cNvPr id="12" name="Rectangle 11"/>
            <p:cNvSpPr/>
            <p:nvPr/>
          </p:nvSpPr>
          <p:spPr>
            <a:xfrm>
              <a:off x="5638800" y="2971800"/>
              <a:ext cx="7620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Arrow Connector 13"/>
            <p:cNvCxnSpPr/>
            <p:nvPr/>
          </p:nvCxnSpPr>
          <p:spPr>
            <a:xfrm>
              <a:off x="685800" y="4191000"/>
              <a:ext cx="457200" cy="1588"/>
            </a:xfrm>
            <a:prstGeom prst="straightConnector1">
              <a:avLst/>
            </a:prstGeom>
            <a:ln w="25400" cmpd="sng">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4038601"/>
              <a:ext cx="685800" cy="369332"/>
            </a:xfrm>
            <a:prstGeom prst="rect">
              <a:avLst/>
            </a:prstGeom>
            <a:noFill/>
            <a:ln>
              <a:solidFill>
                <a:srgbClr val="FF0000"/>
              </a:solidFill>
            </a:ln>
          </p:spPr>
          <p:txBody>
            <a:bodyPr wrap="square" rtlCol="0">
              <a:spAutoFit/>
            </a:bodyPr>
            <a:lstStyle/>
            <a:p>
              <a:r>
                <a:rPr lang="en-US" smtClean="0"/>
                <a:t>Mẫu</a:t>
              </a:r>
              <a:endParaRPr lang="en-US"/>
            </a:p>
          </p:txBody>
        </p:sp>
        <p:cxnSp>
          <p:nvCxnSpPr>
            <p:cNvPr id="17" name="Straight Arrow Connector 16"/>
            <p:cNvCxnSpPr>
              <a:stCxn id="6" idx="3"/>
              <a:endCxn id="7" idx="1"/>
            </p:cNvCxnSpPr>
            <p:nvPr/>
          </p:nvCxnSpPr>
          <p:spPr>
            <a:xfrm>
              <a:off x="2514600" y="4209366"/>
              <a:ext cx="838200" cy="1588"/>
            </a:xfrm>
            <a:prstGeom prst="straightConnector1">
              <a:avLst/>
            </a:prstGeom>
            <a:ln w="25400">
              <a:solidFill>
                <a:schemeClr val="accent2">
                  <a:lumMod val="75000"/>
                </a:schemeClr>
              </a:solidFill>
              <a:tailEnd type="arrow"/>
            </a:ln>
            <a:scene3d>
              <a:camera prst="orthographicFront"/>
              <a:lightRig rig="threePt" dir="t"/>
            </a:scene3d>
            <a:sp3d extrusionH="76200">
              <a:extrusionClr>
                <a:srgbClr val="00B050"/>
              </a:extrusionClr>
            </a:sp3d>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p:cNvCxnSpPr>
            <p:nvPr/>
          </p:nvCxnSpPr>
          <p:spPr>
            <a:xfrm flipV="1">
              <a:off x="5029200" y="4191000"/>
              <a:ext cx="609600" cy="1836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p:cNvCxnSpPr>
            <p:nvPr/>
          </p:nvCxnSpPr>
          <p:spPr>
            <a:xfrm flipV="1">
              <a:off x="5029200" y="3657600"/>
              <a:ext cx="609600" cy="55176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3"/>
            </p:cNvCxnSpPr>
            <p:nvPr/>
          </p:nvCxnSpPr>
          <p:spPr>
            <a:xfrm flipV="1">
              <a:off x="5029200" y="2971800"/>
              <a:ext cx="609600" cy="123756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3"/>
            </p:cNvCxnSpPr>
            <p:nvPr/>
          </p:nvCxnSpPr>
          <p:spPr>
            <a:xfrm>
              <a:off x="5029200" y="4209366"/>
              <a:ext cx="609600" cy="36263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3"/>
            </p:cNvCxnSpPr>
            <p:nvPr/>
          </p:nvCxnSpPr>
          <p:spPr>
            <a:xfrm>
              <a:off x="5029200" y="4209366"/>
              <a:ext cx="609600" cy="104843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3"/>
              <a:endCxn id="9" idx="1"/>
            </p:cNvCxnSpPr>
            <p:nvPr/>
          </p:nvCxnSpPr>
          <p:spPr>
            <a:xfrm>
              <a:off x="6400800" y="4114800"/>
              <a:ext cx="457200" cy="18366"/>
            </a:xfrm>
            <a:prstGeom prst="straightConnector1">
              <a:avLst/>
            </a:prstGeom>
            <a:ln w="25400">
              <a:solidFill>
                <a:srgbClr val="720DF9"/>
              </a:solidFill>
              <a:tailEnd type="arrow"/>
            </a:ln>
            <a:scene3d>
              <a:camera prst="orthographicFront"/>
              <a:lightRig rig="threePt" dir="t"/>
            </a:scene3d>
            <a:sp3d extrusionH="76200">
              <a:bevelT w="139700" prst="cross"/>
              <a:extrusionClr>
                <a:srgbClr val="00B050"/>
              </a:extrusionClr>
            </a:sp3d>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0" y="1676400"/>
            <a:ext cx="685800" cy="369332"/>
          </a:xfrm>
          <a:prstGeom prst="rect">
            <a:avLst/>
          </a:prstGeom>
          <a:noFill/>
        </p:spPr>
        <p:txBody>
          <a:bodyPr wrap="square" rtlCol="0">
            <a:spAutoFit/>
          </a:bodyPr>
          <a:lstStyle/>
          <a:p>
            <a:r>
              <a:rPr lang="en-US" smtClean="0">
                <a:latin typeface="Times New Roman" pitchFamily="18" charset="0"/>
                <a:cs typeface="Times New Roman" pitchFamily="18" charset="0"/>
              </a:rPr>
              <a:t>Rắn</a:t>
            </a:r>
            <a:endParaRPr lang="en-US">
              <a:latin typeface="Times New Roman" pitchFamily="18" charset="0"/>
              <a:cs typeface="Times New Roman" pitchFamily="18" charset="0"/>
            </a:endParaRPr>
          </a:p>
        </p:txBody>
      </p:sp>
      <p:sp>
        <p:nvSpPr>
          <p:cNvPr id="36" name="TextBox 35"/>
          <p:cNvSpPr txBox="1"/>
          <p:nvPr/>
        </p:nvSpPr>
        <p:spPr>
          <a:xfrm>
            <a:off x="0" y="2362200"/>
            <a:ext cx="685800" cy="369332"/>
          </a:xfrm>
          <a:prstGeom prst="rect">
            <a:avLst/>
          </a:prstGeom>
          <a:noFill/>
        </p:spPr>
        <p:txBody>
          <a:bodyPr wrap="square" rtlCol="0">
            <a:spAutoFit/>
          </a:bodyPr>
          <a:lstStyle/>
          <a:p>
            <a:r>
              <a:rPr lang="en-US" smtClean="0">
                <a:latin typeface="Times New Roman" pitchFamily="18" charset="0"/>
                <a:cs typeface="Times New Roman" pitchFamily="18" charset="0"/>
              </a:rPr>
              <a:t>Lỏng</a:t>
            </a:r>
            <a:endParaRPr lang="en-US">
              <a:latin typeface="Times New Roman" pitchFamily="18" charset="0"/>
              <a:cs typeface="Times New Roman" pitchFamily="18" charset="0"/>
            </a:endParaRPr>
          </a:p>
        </p:txBody>
      </p:sp>
      <p:sp>
        <p:nvSpPr>
          <p:cNvPr id="37" name="TextBox 36"/>
          <p:cNvSpPr txBox="1"/>
          <p:nvPr/>
        </p:nvSpPr>
        <p:spPr>
          <a:xfrm>
            <a:off x="0" y="3124200"/>
            <a:ext cx="685800" cy="369332"/>
          </a:xfrm>
          <a:prstGeom prst="rect">
            <a:avLst/>
          </a:prstGeom>
          <a:noFill/>
        </p:spPr>
        <p:txBody>
          <a:bodyPr wrap="square" rtlCol="0">
            <a:spAutoFit/>
          </a:bodyPr>
          <a:lstStyle/>
          <a:p>
            <a:r>
              <a:rPr lang="en-US" smtClean="0">
                <a:latin typeface="Times New Roman" pitchFamily="18" charset="0"/>
                <a:cs typeface="Times New Roman" pitchFamily="18" charset="0"/>
              </a:rPr>
              <a:t>Khí</a:t>
            </a:r>
            <a:endParaRPr lang="en-US">
              <a:latin typeface="Times New Roman" pitchFamily="18" charset="0"/>
              <a:cs typeface="Times New Roman" pitchFamily="18" charset="0"/>
            </a:endParaRPr>
          </a:p>
        </p:txBody>
      </p:sp>
      <p:sp>
        <p:nvSpPr>
          <p:cNvPr id="38" name="TextBox 37"/>
          <p:cNvSpPr txBox="1"/>
          <p:nvPr/>
        </p:nvSpPr>
        <p:spPr>
          <a:xfrm>
            <a:off x="609600" y="838200"/>
            <a:ext cx="685800" cy="369332"/>
          </a:xfrm>
          <a:prstGeom prst="rect">
            <a:avLst/>
          </a:prstGeom>
          <a:noFill/>
        </p:spPr>
        <p:txBody>
          <a:bodyPr wrap="square" rtlCol="0">
            <a:spAutoFit/>
          </a:bodyPr>
          <a:lstStyle/>
          <a:p>
            <a:r>
              <a:rPr lang="en-US" smtClean="0">
                <a:solidFill>
                  <a:schemeClr val="bg2">
                    <a:lumMod val="75000"/>
                  </a:schemeClr>
                </a:solidFill>
                <a:latin typeface="Times New Roman" pitchFamily="18" charset="0"/>
                <a:cs typeface="Times New Roman" pitchFamily="18" charset="0"/>
              </a:rPr>
              <a:t>Đưa</a:t>
            </a:r>
            <a:endParaRPr lang="en-US">
              <a:solidFill>
                <a:schemeClr val="bg2">
                  <a:lumMod val="75000"/>
                </a:schemeClr>
              </a:solidFill>
              <a:latin typeface="Times New Roman" pitchFamily="18" charset="0"/>
              <a:cs typeface="Times New Roman" pitchFamily="18" charset="0"/>
            </a:endParaRPr>
          </a:p>
        </p:txBody>
      </p:sp>
      <p:sp>
        <p:nvSpPr>
          <p:cNvPr id="39" name="TextBox 38"/>
          <p:cNvSpPr txBox="1"/>
          <p:nvPr/>
        </p:nvSpPr>
        <p:spPr>
          <a:xfrm>
            <a:off x="609600" y="1447800"/>
            <a:ext cx="685800" cy="646331"/>
          </a:xfrm>
          <a:prstGeom prst="rect">
            <a:avLst/>
          </a:prstGeom>
          <a:noFill/>
        </p:spPr>
        <p:txBody>
          <a:bodyPr wrap="square" rtlCol="0">
            <a:spAutoFit/>
          </a:bodyPr>
          <a:lstStyle/>
          <a:p>
            <a:r>
              <a:rPr lang="en-US" smtClean="0">
                <a:solidFill>
                  <a:schemeClr val="bg2">
                    <a:lumMod val="75000"/>
                  </a:schemeClr>
                </a:solidFill>
                <a:latin typeface="Times New Roman" pitchFamily="18" charset="0"/>
                <a:cs typeface="Times New Roman" pitchFamily="18" charset="0"/>
              </a:rPr>
              <a:t>Mẫu vào</a:t>
            </a:r>
            <a:endParaRPr lang="en-US">
              <a:solidFill>
                <a:schemeClr val="bg2">
                  <a:lumMod val="75000"/>
                </a:schemeClr>
              </a:solidFill>
              <a:latin typeface="Times New Roman" pitchFamily="18" charset="0"/>
              <a:cs typeface="Times New Roman" pitchFamily="18" charset="0"/>
            </a:endParaRPr>
          </a:p>
        </p:txBody>
      </p:sp>
      <p:sp>
        <p:nvSpPr>
          <p:cNvPr id="40" name="TextBox 39"/>
          <p:cNvSpPr txBox="1"/>
          <p:nvPr/>
        </p:nvSpPr>
        <p:spPr>
          <a:xfrm>
            <a:off x="609600" y="2362200"/>
            <a:ext cx="685800" cy="646331"/>
          </a:xfrm>
          <a:prstGeom prst="rect">
            <a:avLst/>
          </a:prstGeom>
          <a:noFill/>
        </p:spPr>
        <p:txBody>
          <a:bodyPr wrap="square" rtlCol="0">
            <a:spAutoFit/>
          </a:bodyPr>
          <a:lstStyle/>
          <a:p>
            <a:r>
              <a:rPr lang="en-US" smtClean="0">
                <a:latin typeface="Times New Roman" pitchFamily="18" charset="0"/>
                <a:cs typeface="Times New Roman" pitchFamily="18" charset="0"/>
              </a:rPr>
              <a:t>Ống phun</a:t>
            </a:r>
            <a:endParaRPr lang="en-US">
              <a:latin typeface="Times New Roman" pitchFamily="18" charset="0"/>
              <a:cs typeface="Times New Roman" pitchFamily="18" charset="0"/>
            </a:endParaRPr>
          </a:p>
        </p:txBody>
      </p:sp>
      <p:sp>
        <p:nvSpPr>
          <p:cNvPr id="41" name="TextBox 40"/>
          <p:cNvSpPr txBox="1"/>
          <p:nvPr/>
        </p:nvSpPr>
        <p:spPr>
          <a:xfrm>
            <a:off x="609600" y="3124200"/>
            <a:ext cx="1143000" cy="646331"/>
          </a:xfrm>
          <a:prstGeom prst="rect">
            <a:avLst/>
          </a:prstGeom>
          <a:noFill/>
        </p:spPr>
        <p:txBody>
          <a:bodyPr wrap="square" rtlCol="0">
            <a:spAutoFit/>
          </a:bodyPr>
          <a:lstStyle/>
          <a:p>
            <a:r>
              <a:rPr lang="en-US" smtClean="0">
                <a:latin typeface="Times New Roman" pitchFamily="18" charset="0"/>
                <a:cs typeface="Times New Roman" pitchFamily="18" charset="0"/>
              </a:rPr>
              <a:t>Bản điện cực</a:t>
            </a:r>
            <a:endParaRPr lang="en-US">
              <a:latin typeface="Times New Roman" pitchFamily="18" charset="0"/>
              <a:cs typeface="Times New Roman" pitchFamily="18" charset="0"/>
            </a:endParaRPr>
          </a:p>
        </p:txBody>
      </p:sp>
      <p:sp>
        <p:nvSpPr>
          <p:cNvPr id="42" name="TextBox 41"/>
          <p:cNvSpPr txBox="1"/>
          <p:nvPr/>
        </p:nvSpPr>
        <p:spPr>
          <a:xfrm>
            <a:off x="609600" y="3733800"/>
            <a:ext cx="1143000" cy="646331"/>
          </a:xfrm>
          <a:prstGeom prst="rect">
            <a:avLst/>
          </a:prstGeom>
          <a:noFill/>
        </p:spPr>
        <p:txBody>
          <a:bodyPr wrap="square" rtlCol="0">
            <a:spAutoFit/>
          </a:bodyPr>
          <a:lstStyle/>
          <a:p>
            <a:r>
              <a:rPr lang="en-US" smtClean="0">
                <a:latin typeface="Times New Roman" pitchFamily="18" charset="0"/>
                <a:cs typeface="Times New Roman" pitchFamily="18" charset="0"/>
              </a:rPr>
              <a:t>Tạo Hydrua</a:t>
            </a:r>
            <a:endParaRPr lang="en-US">
              <a:latin typeface="Times New Roman" pitchFamily="18" charset="0"/>
              <a:cs typeface="Times New Roman" pitchFamily="18" charset="0"/>
            </a:endParaRPr>
          </a:p>
        </p:txBody>
      </p:sp>
      <p:sp>
        <p:nvSpPr>
          <p:cNvPr id="43" name="TextBox 42"/>
          <p:cNvSpPr txBox="1"/>
          <p:nvPr/>
        </p:nvSpPr>
        <p:spPr>
          <a:xfrm>
            <a:off x="2438400" y="990600"/>
            <a:ext cx="1066800" cy="369332"/>
          </a:xfrm>
          <a:prstGeom prst="rect">
            <a:avLst/>
          </a:prstGeom>
          <a:noFill/>
        </p:spPr>
        <p:txBody>
          <a:bodyPr wrap="square" rtlCol="0">
            <a:spAutoFit/>
          </a:bodyPr>
          <a:lstStyle/>
          <a:p>
            <a:r>
              <a:rPr lang="en-US" smtClean="0">
                <a:latin typeface="Times New Roman" pitchFamily="18" charset="0"/>
                <a:cs typeface="Times New Roman" pitchFamily="18" charset="0"/>
              </a:rPr>
              <a:t>Bức xạ</a:t>
            </a:r>
            <a:endParaRPr lang="en-US">
              <a:latin typeface="Times New Roman" pitchFamily="18" charset="0"/>
              <a:cs typeface="Times New Roman" pitchFamily="18" charset="0"/>
            </a:endParaRPr>
          </a:p>
        </p:txBody>
      </p:sp>
      <p:sp>
        <p:nvSpPr>
          <p:cNvPr id="44" name="TextBox 43"/>
          <p:cNvSpPr txBox="1"/>
          <p:nvPr/>
        </p:nvSpPr>
        <p:spPr>
          <a:xfrm>
            <a:off x="2514600" y="1371600"/>
            <a:ext cx="1066800" cy="369332"/>
          </a:xfrm>
          <a:prstGeom prst="rect">
            <a:avLst/>
          </a:prstGeom>
          <a:noFill/>
        </p:spPr>
        <p:txBody>
          <a:bodyPr wrap="square" rtlCol="0">
            <a:spAutoFit/>
          </a:bodyPr>
          <a:lstStyle/>
          <a:p>
            <a:r>
              <a:rPr lang="en-US" smtClean="0">
                <a:latin typeface="Times New Roman" pitchFamily="18" charset="0"/>
                <a:cs typeface="Times New Roman" pitchFamily="18" charset="0"/>
              </a:rPr>
              <a:t>phát ra</a:t>
            </a:r>
            <a:endParaRPr lang="en-US">
              <a:latin typeface="Times New Roman" pitchFamily="18" charset="0"/>
              <a:cs typeface="Times New Roman" pitchFamily="18" charset="0"/>
            </a:endParaRPr>
          </a:p>
        </p:txBody>
      </p:sp>
      <p:sp>
        <p:nvSpPr>
          <p:cNvPr id="45" name="TextBox 44"/>
          <p:cNvSpPr txBox="1"/>
          <p:nvPr/>
        </p:nvSpPr>
        <p:spPr>
          <a:xfrm>
            <a:off x="1676400" y="1752600"/>
            <a:ext cx="838200" cy="369332"/>
          </a:xfrm>
          <a:prstGeom prst="rect">
            <a:avLst/>
          </a:prstGeom>
          <a:noFill/>
        </p:spPr>
        <p:txBody>
          <a:bodyPr wrap="square" rtlCol="0">
            <a:spAutoFit/>
          </a:bodyPr>
          <a:lstStyle/>
          <a:p>
            <a:r>
              <a:rPr lang="en-US" smtClean="0">
                <a:latin typeface="Times New Roman" pitchFamily="18" charset="0"/>
                <a:cs typeface="Times New Roman" pitchFamily="18" charset="0"/>
              </a:rPr>
              <a:t>Lửa</a:t>
            </a:r>
            <a:endParaRPr lang="en-US">
              <a:latin typeface="Times New Roman" pitchFamily="18" charset="0"/>
              <a:cs typeface="Times New Roman" pitchFamily="18" charset="0"/>
            </a:endParaRPr>
          </a:p>
        </p:txBody>
      </p:sp>
      <p:sp>
        <p:nvSpPr>
          <p:cNvPr id="46" name="TextBox 45"/>
          <p:cNvSpPr txBox="1"/>
          <p:nvPr/>
        </p:nvSpPr>
        <p:spPr>
          <a:xfrm>
            <a:off x="1676400" y="2133600"/>
            <a:ext cx="1095172" cy="369332"/>
          </a:xfrm>
          <a:prstGeom prst="rect">
            <a:avLst/>
          </a:prstGeom>
          <a:noFill/>
        </p:spPr>
        <p:txBody>
          <a:bodyPr wrap="none" rtlCol="0">
            <a:spAutoFit/>
          </a:bodyPr>
          <a:lstStyle/>
          <a:p>
            <a:r>
              <a:rPr lang="en-US" smtClean="0">
                <a:latin typeface="Times New Roman" pitchFamily="18" charset="0"/>
                <a:cs typeface="Times New Roman" pitchFamily="18" charset="0"/>
              </a:rPr>
              <a:t>Hồ quang</a:t>
            </a:r>
            <a:endParaRPr lang="en-US">
              <a:latin typeface="Times New Roman" pitchFamily="18" charset="0"/>
              <a:cs typeface="Times New Roman" pitchFamily="18" charset="0"/>
            </a:endParaRPr>
          </a:p>
        </p:txBody>
      </p:sp>
      <p:sp>
        <p:nvSpPr>
          <p:cNvPr id="47" name="TextBox 46"/>
          <p:cNvSpPr txBox="1"/>
          <p:nvPr/>
        </p:nvSpPr>
        <p:spPr>
          <a:xfrm>
            <a:off x="1676400" y="2590800"/>
            <a:ext cx="1143000" cy="646331"/>
          </a:xfrm>
          <a:prstGeom prst="rect">
            <a:avLst/>
          </a:prstGeom>
          <a:noFill/>
        </p:spPr>
        <p:txBody>
          <a:bodyPr wrap="square" rtlCol="0">
            <a:spAutoFit/>
          </a:bodyPr>
          <a:lstStyle/>
          <a:p>
            <a:r>
              <a:rPr lang="en-US" smtClean="0">
                <a:latin typeface="Times New Roman" pitchFamily="18" charset="0"/>
                <a:cs typeface="Times New Roman" pitchFamily="18" charset="0"/>
              </a:rPr>
              <a:t>Tia lửa điện</a:t>
            </a:r>
            <a:endParaRPr lang="en-US">
              <a:latin typeface="Times New Roman" pitchFamily="18" charset="0"/>
              <a:cs typeface="Times New Roman" pitchFamily="18" charset="0"/>
            </a:endParaRPr>
          </a:p>
        </p:txBody>
      </p:sp>
      <p:sp>
        <p:nvSpPr>
          <p:cNvPr id="48" name="TextBox 47"/>
          <p:cNvSpPr txBox="1"/>
          <p:nvPr/>
        </p:nvSpPr>
        <p:spPr>
          <a:xfrm>
            <a:off x="1676400" y="3276600"/>
            <a:ext cx="1371600" cy="646331"/>
          </a:xfrm>
          <a:prstGeom prst="rect">
            <a:avLst/>
          </a:prstGeom>
          <a:noFill/>
        </p:spPr>
        <p:txBody>
          <a:bodyPr wrap="square" rtlCol="0">
            <a:spAutoFit/>
          </a:bodyPr>
          <a:lstStyle/>
          <a:p>
            <a:r>
              <a:rPr lang="en-US" smtClean="0">
                <a:latin typeface="Times New Roman" pitchFamily="18" charset="0"/>
                <a:cs typeface="Times New Roman" pitchFamily="18" charset="0"/>
              </a:rPr>
              <a:t>Phóng điện phát sáng</a:t>
            </a:r>
            <a:endParaRPr lang="en-US">
              <a:latin typeface="Times New Roman" pitchFamily="18" charset="0"/>
              <a:cs typeface="Times New Roman" pitchFamily="18" charset="0"/>
            </a:endParaRPr>
          </a:p>
        </p:txBody>
      </p:sp>
      <p:sp>
        <p:nvSpPr>
          <p:cNvPr id="49" name="TextBox 48"/>
          <p:cNvSpPr txBox="1"/>
          <p:nvPr/>
        </p:nvSpPr>
        <p:spPr>
          <a:xfrm>
            <a:off x="1676400" y="3886200"/>
            <a:ext cx="1295400" cy="646331"/>
          </a:xfrm>
          <a:prstGeom prst="rect">
            <a:avLst/>
          </a:prstGeom>
          <a:noFill/>
        </p:spPr>
        <p:txBody>
          <a:bodyPr wrap="square" rtlCol="0">
            <a:spAutoFit/>
          </a:bodyPr>
          <a:lstStyle/>
          <a:p>
            <a:r>
              <a:rPr lang="en-US" smtClean="0">
                <a:latin typeface="Times New Roman" pitchFamily="18" charset="0"/>
                <a:cs typeface="Times New Roman" pitchFamily="18" charset="0"/>
              </a:rPr>
              <a:t>Plasma cảm ứng viba</a:t>
            </a:r>
            <a:endParaRPr lang="en-US">
              <a:latin typeface="Times New Roman" pitchFamily="18" charset="0"/>
              <a:cs typeface="Times New Roman" pitchFamily="18" charset="0"/>
            </a:endParaRPr>
          </a:p>
        </p:txBody>
      </p:sp>
      <p:sp>
        <p:nvSpPr>
          <p:cNvPr id="50" name="TextBox 49"/>
          <p:cNvSpPr txBox="1"/>
          <p:nvPr/>
        </p:nvSpPr>
        <p:spPr>
          <a:xfrm>
            <a:off x="1676400" y="4419600"/>
            <a:ext cx="1371600" cy="646331"/>
          </a:xfrm>
          <a:prstGeom prst="rect">
            <a:avLst/>
          </a:prstGeom>
          <a:noFill/>
        </p:spPr>
        <p:txBody>
          <a:bodyPr wrap="square" rtlCol="0">
            <a:spAutoFit/>
          </a:bodyPr>
          <a:lstStyle/>
          <a:p>
            <a:r>
              <a:rPr lang="en-US" smtClean="0">
                <a:latin typeface="Times New Roman" pitchFamily="18" charset="0"/>
                <a:cs typeface="Times New Roman" pitchFamily="18" charset="0"/>
              </a:rPr>
              <a:t>Plasma dòng một chiều</a:t>
            </a:r>
            <a:endParaRPr lang="en-US">
              <a:latin typeface="Times New Roman" pitchFamily="18" charset="0"/>
              <a:cs typeface="Times New Roman" pitchFamily="18" charset="0"/>
            </a:endParaRPr>
          </a:p>
        </p:txBody>
      </p:sp>
      <p:sp>
        <p:nvSpPr>
          <p:cNvPr id="51" name="TextBox 50"/>
          <p:cNvSpPr txBox="1"/>
          <p:nvPr/>
        </p:nvSpPr>
        <p:spPr>
          <a:xfrm>
            <a:off x="1676400" y="50292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Plasma ghép đôi cảm ứng</a:t>
            </a:r>
            <a:endParaRPr lang="en-US">
              <a:latin typeface="Times New Roman" pitchFamily="18" charset="0"/>
              <a:cs typeface="Times New Roman" pitchFamily="18" charset="0"/>
            </a:endParaRPr>
          </a:p>
        </p:txBody>
      </p:sp>
      <p:sp>
        <p:nvSpPr>
          <p:cNvPr id="52" name="TextBox 51"/>
          <p:cNvSpPr txBox="1"/>
          <p:nvPr/>
        </p:nvSpPr>
        <p:spPr>
          <a:xfrm>
            <a:off x="1676400" y="5715000"/>
            <a:ext cx="1219200" cy="369332"/>
          </a:xfrm>
          <a:prstGeom prst="rect">
            <a:avLst/>
          </a:prstGeom>
          <a:noFill/>
        </p:spPr>
        <p:txBody>
          <a:bodyPr wrap="square" rtlCol="0">
            <a:spAutoFit/>
          </a:bodyPr>
          <a:lstStyle/>
          <a:p>
            <a:r>
              <a:rPr lang="en-US" smtClean="0">
                <a:latin typeface="Times New Roman" pitchFamily="18" charset="0"/>
                <a:cs typeface="Times New Roman" pitchFamily="18" charset="0"/>
              </a:rPr>
              <a:t>Laser</a:t>
            </a:r>
            <a:endParaRPr lang="en-US">
              <a:latin typeface="Times New Roman" pitchFamily="18" charset="0"/>
              <a:cs typeface="Times New Roman" pitchFamily="18" charset="0"/>
            </a:endParaRPr>
          </a:p>
        </p:txBody>
      </p:sp>
      <p:sp>
        <p:nvSpPr>
          <p:cNvPr id="53" name="TextBox 52"/>
          <p:cNvSpPr txBox="1"/>
          <p:nvPr/>
        </p:nvSpPr>
        <p:spPr>
          <a:xfrm>
            <a:off x="3352800" y="1752600"/>
            <a:ext cx="1371600" cy="369332"/>
          </a:xfrm>
          <a:prstGeom prst="rect">
            <a:avLst/>
          </a:prstGeom>
          <a:noFill/>
        </p:spPr>
        <p:txBody>
          <a:bodyPr wrap="square" rtlCol="0">
            <a:spAutoFit/>
          </a:bodyPr>
          <a:lstStyle/>
          <a:p>
            <a:r>
              <a:rPr lang="en-US" smtClean="0">
                <a:latin typeface="Times New Roman" pitchFamily="18" charset="0"/>
                <a:cs typeface="Times New Roman" pitchFamily="18" charset="0"/>
              </a:rPr>
              <a:t>Lăng kính</a:t>
            </a:r>
            <a:endParaRPr lang="en-US">
              <a:latin typeface="Times New Roman" pitchFamily="18" charset="0"/>
              <a:cs typeface="Times New Roman" pitchFamily="18" charset="0"/>
            </a:endParaRPr>
          </a:p>
        </p:txBody>
      </p:sp>
      <p:sp>
        <p:nvSpPr>
          <p:cNvPr id="54" name="TextBox 53"/>
          <p:cNvSpPr txBox="1"/>
          <p:nvPr/>
        </p:nvSpPr>
        <p:spPr>
          <a:xfrm>
            <a:off x="3352800" y="23622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Cách tử nhiễu xạ</a:t>
            </a:r>
            <a:endParaRPr lang="en-US">
              <a:latin typeface="Times New Roman" pitchFamily="18" charset="0"/>
              <a:cs typeface="Times New Roman" pitchFamily="18" charset="0"/>
            </a:endParaRPr>
          </a:p>
        </p:txBody>
      </p:sp>
      <p:sp>
        <p:nvSpPr>
          <p:cNvPr id="55" name="TextBox 54"/>
          <p:cNvSpPr txBox="1"/>
          <p:nvPr/>
        </p:nvSpPr>
        <p:spPr>
          <a:xfrm>
            <a:off x="5486400" y="25908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Tấm phim ảnh</a:t>
            </a:r>
            <a:endParaRPr lang="en-US">
              <a:latin typeface="Times New Roman" pitchFamily="18" charset="0"/>
              <a:cs typeface="Times New Roman" pitchFamily="18" charset="0"/>
            </a:endParaRPr>
          </a:p>
        </p:txBody>
      </p:sp>
      <p:sp>
        <p:nvSpPr>
          <p:cNvPr id="56" name="TextBox 55"/>
          <p:cNvSpPr txBox="1"/>
          <p:nvPr/>
        </p:nvSpPr>
        <p:spPr>
          <a:xfrm>
            <a:off x="5562600" y="3352800"/>
            <a:ext cx="1447800" cy="646331"/>
          </a:xfrm>
          <a:prstGeom prst="rect">
            <a:avLst/>
          </a:prstGeom>
          <a:noFill/>
        </p:spPr>
        <p:txBody>
          <a:bodyPr wrap="square" rtlCol="0">
            <a:spAutoFit/>
          </a:bodyPr>
          <a:lstStyle/>
          <a:p>
            <a:r>
              <a:rPr lang="en-US" smtClean="0">
                <a:latin typeface="Times New Roman" pitchFamily="18" charset="0"/>
                <a:cs typeface="Times New Roman" pitchFamily="18" charset="0"/>
              </a:rPr>
              <a:t>Ống nhân quang</a:t>
            </a:r>
            <a:endParaRPr lang="en-US">
              <a:latin typeface="Times New Roman" pitchFamily="18" charset="0"/>
              <a:cs typeface="Times New Roman" pitchFamily="18" charset="0"/>
            </a:endParaRPr>
          </a:p>
        </p:txBody>
      </p:sp>
      <p:sp>
        <p:nvSpPr>
          <p:cNvPr id="57" name="TextBox 56"/>
          <p:cNvSpPr txBox="1"/>
          <p:nvPr/>
        </p:nvSpPr>
        <p:spPr>
          <a:xfrm>
            <a:off x="5638800" y="4267200"/>
            <a:ext cx="990600" cy="923330"/>
          </a:xfrm>
          <a:prstGeom prst="rect">
            <a:avLst/>
          </a:prstGeom>
          <a:noFill/>
        </p:spPr>
        <p:txBody>
          <a:bodyPr wrap="square" rtlCol="0">
            <a:spAutoFit/>
          </a:bodyPr>
          <a:lstStyle/>
          <a:p>
            <a:r>
              <a:rPr lang="en-US" smtClean="0">
                <a:latin typeface="Times New Roman" pitchFamily="18" charset="0"/>
                <a:cs typeface="Times New Roman" pitchFamily="18" charset="0"/>
              </a:rPr>
              <a:t>Màn quang diốt</a:t>
            </a:r>
            <a:endParaRPr lang="en-US">
              <a:latin typeface="Times New Roman" pitchFamily="18" charset="0"/>
              <a:cs typeface="Times New Roman" pitchFamily="18" charset="0"/>
            </a:endParaRPr>
          </a:p>
        </p:txBody>
      </p:sp>
      <p:sp>
        <p:nvSpPr>
          <p:cNvPr id="58" name="TextBox 57"/>
          <p:cNvSpPr txBox="1"/>
          <p:nvPr/>
        </p:nvSpPr>
        <p:spPr>
          <a:xfrm>
            <a:off x="6858000" y="1905000"/>
            <a:ext cx="914400" cy="646331"/>
          </a:xfrm>
          <a:prstGeom prst="rect">
            <a:avLst/>
          </a:prstGeom>
          <a:noFill/>
        </p:spPr>
        <p:txBody>
          <a:bodyPr wrap="square" rtlCol="0">
            <a:spAutoFit/>
          </a:bodyPr>
          <a:lstStyle/>
          <a:p>
            <a:r>
              <a:rPr lang="en-US" smtClean="0">
                <a:latin typeface="Times New Roman" pitchFamily="18" charset="0"/>
                <a:cs typeface="Times New Roman" pitchFamily="18" charset="0"/>
              </a:rPr>
              <a:t>Thủ công</a:t>
            </a:r>
            <a:endParaRPr lang="en-US">
              <a:latin typeface="Times New Roman" pitchFamily="18" charset="0"/>
              <a:cs typeface="Times New Roman" pitchFamily="18" charset="0"/>
            </a:endParaRPr>
          </a:p>
        </p:txBody>
      </p:sp>
      <p:sp>
        <p:nvSpPr>
          <p:cNvPr id="59" name="TextBox 58"/>
          <p:cNvSpPr txBox="1"/>
          <p:nvPr/>
        </p:nvSpPr>
        <p:spPr>
          <a:xfrm>
            <a:off x="6934200" y="2667000"/>
            <a:ext cx="1143000" cy="369332"/>
          </a:xfrm>
          <a:prstGeom prst="rect">
            <a:avLst/>
          </a:prstGeom>
          <a:noFill/>
        </p:spPr>
        <p:txBody>
          <a:bodyPr wrap="square" rtlCol="0">
            <a:spAutoFit/>
          </a:bodyPr>
          <a:lstStyle/>
          <a:p>
            <a:r>
              <a:rPr lang="en-US" smtClean="0">
                <a:latin typeface="Times New Roman" pitchFamily="18" charset="0"/>
                <a:cs typeface="Times New Roman" pitchFamily="18" charset="0"/>
              </a:rPr>
              <a:t>Máy tính</a:t>
            </a:r>
            <a:endParaRPr lang="en-US">
              <a:latin typeface="Times New Roman" pitchFamily="18" charset="0"/>
              <a:cs typeface="Times New Roman" pitchFamily="18" charset="0"/>
            </a:endParaRPr>
          </a:p>
        </p:txBody>
      </p:sp>
      <p:sp>
        <p:nvSpPr>
          <p:cNvPr id="60" name="TextBox 59"/>
          <p:cNvSpPr txBox="1"/>
          <p:nvPr/>
        </p:nvSpPr>
        <p:spPr>
          <a:xfrm>
            <a:off x="8458200" y="685800"/>
            <a:ext cx="685800" cy="1200329"/>
          </a:xfrm>
          <a:prstGeom prst="rect">
            <a:avLst/>
          </a:prstGeom>
          <a:noFill/>
          <a:ln>
            <a:solidFill>
              <a:srgbClr val="FF0000"/>
            </a:solidFill>
          </a:ln>
        </p:spPr>
        <p:txBody>
          <a:bodyPr wrap="square" rtlCol="0">
            <a:spAutoFit/>
          </a:bodyPr>
          <a:lstStyle/>
          <a:p>
            <a:r>
              <a:rPr lang="en-US" smtClean="0">
                <a:latin typeface="Times New Roman" pitchFamily="18" charset="0"/>
                <a:cs typeface="Times New Roman" pitchFamily="18" charset="0"/>
              </a:rPr>
              <a:t>Kết quả phân tích</a:t>
            </a:r>
            <a:endParaRPr lang="en-US">
              <a:latin typeface="Times New Roman" pitchFamily="18" charset="0"/>
              <a:cs typeface="Times New Roman" pitchFamily="18" charset="0"/>
            </a:endParaRPr>
          </a:p>
        </p:txBody>
      </p:sp>
      <p:cxnSp>
        <p:nvCxnSpPr>
          <p:cNvPr id="62" name="Straight Arrow Connector 61"/>
          <p:cNvCxnSpPr>
            <a:stCxn id="9" idx="3"/>
            <a:endCxn id="60" idx="1"/>
          </p:cNvCxnSpPr>
          <p:nvPr/>
        </p:nvCxnSpPr>
        <p:spPr>
          <a:xfrm flipV="1">
            <a:off x="8001000" y="1285965"/>
            <a:ext cx="457200" cy="278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382000" y="1905000"/>
            <a:ext cx="990600" cy="646331"/>
          </a:xfrm>
          <a:prstGeom prst="rect">
            <a:avLst/>
          </a:prstGeom>
          <a:noFill/>
        </p:spPr>
        <p:txBody>
          <a:bodyPr wrap="square" rtlCol="0">
            <a:spAutoFit/>
          </a:bodyPr>
          <a:lstStyle/>
          <a:p>
            <a:r>
              <a:rPr lang="en-US" smtClean="0">
                <a:latin typeface="Times New Roman" pitchFamily="18" charset="0"/>
                <a:cs typeface="Times New Roman" pitchFamily="18" charset="0"/>
              </a:rPr>
              <a:t>Định tính</a:t>
            </a:r>
            <a:endParaRPr lang="en-US">
              <a:latin typeface="Times New Roman" pitchFamily="18" charset="0"/>
              <a:cs typeface="Times New Roman" pitchFamily="18" charset="0"/>
            </a:endParaRPr>
          </a:p>
        </p:txBody>
      </p:sp>
      <p:sp>
        <p:nvSpPr>
          <p:cNvPr id="66" name="TextBox 65"/>
          <p:cNvSpPr txBox="1"/>
          <p:nvPr/>
        </p:nvSpPr>
        <p:spPr>
          <a:xfrm>
            <a:off x="8458200" y="2667000"/>
            <a:ext cx="914400" cy="923330"/>
          </a:xfrm>
          <a:prstGeom prst="rect">
            <a:avLst/>
          </a:prstGeom>
          <a:noFill/>
        </p:spPr>
        <p:txBody>
          <a:bodyPr wrap="square" rtlCol="0">
            <a:spAutoFit/>
          </a:bodyPr>
          <a:lstStyle/>
          <a:p>
            <a:r>
              <a:rPr lang="en-US" smtClean="0">
                <a:latin typeface="Times New Roman" pitchFamily="18" charset="0"/>
                <a:cs typeface="Times New Roman" pitchFamily="18" charset="0"/>
              </a:rPr>
              <a:t>Bán định lượng</a:t>
            </a:r>
            <a:endParaRPr lang="en-US">
              <a:latin typeface="Times New Roman" pitchFamily="18" charset="0"/>
              <a:cs typeface="Times New Roman" pitchFamily="18" charset="0"/>
            </a:endParaRPr>
          </a:p>
        </p:txBody>
      </p:sp>
      <p:sp>
        <p:nvSpPr>
          <p:cNvPr id="67" name="TextBox 66"/>
          <p:cNvSpPr txBox="1"/>
          <p:nvPr/>
        </p:nvSpPr>
        <p:spPr>
          <a:xfrm>
            <a:off x="8458200" y="3657600"/>
            <a:ext cx="914400" cy="646331"/>
          </a:xfrm>
          <a:prstGeom prst="rect">
            <a:avLst/>
          </a:prstGeom>
          <a:noFill/>
        </p:spPr>
        <p:txBody>
          <a:bodyPr wrap="square" rtlCol="0">
            <a:spAutoFit/>
          </a:bodyPr>
          <a:lstStyle/>
          <a:p>
            <a:r>
              <a:rPr lang="en-US" smtClean="0">
                <a:latin typeface="Times New Roman" pitchFamily="18" charset="0"/>
                <a:cs typeface="Times New Roman" pitchFamily="18" charset="0"/>
              </a:rPr>
              <a:t>Định lượng</a:t>
            </a:r>
            <a:endParaRPr lang="en-US">
              <a:latin typeface="Times New Roman" pitchFamily="18" charset="0"/>
              <a:cs typeface="Times New Roman" pitchFamily="18" charset="0"/>
            </a:endParaRPr>
          </a:p>
        </p:txBody>
      </p:sp>
      <p:sp>
        <p:nvSpPr>
          <p:cNvPr id="61" name="Down Arrow 60"/>
          <p:cNvSpPr/>
          <p:nvPr/>
        </p:nvSpPr>
        <p:spPr>
          <a:xfrm>
            <a:off x="3810000" y="0"/>
            <a:ext cx="609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DỤNG CỤ ĐO</a:t>
            </a:r>
            <a:endParaRPr lang="en-US">
              <a:latin typeface="Times New Roman" pitchFamily="18" charset="0"/>
              <a:cs typeface="Times New Roman" pitchFamily="18" charset="0"/>
            </a:endParaRPr>
          </a:p>
        </p:txBody>
      </p:sp>
      <p:pic>
        <p:nvPicPr>
          <p:cNvPr id="21506" name="Picture 2"/>
          <p:cNvPicPr>
            <a:picLocks noGrp="1" noChangeAspect="1" noChangeArrowheads="1"/>
          </p:cNvPicPr>
          <p:nvPr>
            <p:ph idx="1"/>
          </p:nvPr>
        </p:nvPicPr>
        <p:blipFill>
          <a:blip r:embed="rId2"/>
          <a:srcRect/>
          <a:stretch>
            <a:fillRect/>
          </a:stretch>
        </p:blipFill>
        <p:spPr bwMode="auto">
          <a:xfrm>
            <a:off x="1" y="1447799"/>
            <a:ext cx="8993352" cy="4562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Bộ phận tán sắc_Lăng kính</a:t>
            </a:r>
            <a:endParaRPr lang="en-US"/>
          </a:p>
        </p:txBody>
      </p:sp>
      <p:sp>
        <p:nvSpPr>
          <p:cNvPr id="3" name="Content Placeholder 2"/>
          <p:cNvSpPr>
            <a:spLocks noGrp="1"/>
          </p:cNvSpPr>
          <p:nvPr>
            <p:ph idx="1"/>
          </p:nvPr>
        </p:nvSpPr>
        <p:spPr/>
        <p:txBody>
          <a:bodyPr/>
          <a:lstStyle/>
          <a:p>
            <a:pPr>
              <a:buNone/>
            </a:pPr>
            <a:r>
              <a:rPr lang="en-US" smtClean="0"/>
              <a:t>Cần chèn vào tập tin flash: dispersion[1]</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Các lọai cách tử</a:t>
            </a:r>
            <a:endParaRPr lang="en-US"/>
          </a:p>
        </p:txBody>
      </p:sp>
      <p:sp>
        <p:nvSpPr>
          <p:cNvPr id="3" name="Content Placeholder 2"/>
          <p:cNvSpPr>
            <a:spLocks noGrp="1"/>
          </p:cNvSpPr>
          <p:nvPr>
            <p:ph idx="1"/>
          </p:nvPr>
        </p:nvSpPr>
        <p:spPr/>
        <p:txBody>
          <a:bodyPr/>
          <a:lstStyle/>
          <a:p>
            <a:pPr>
              <a:buNone/>
            </a:pPr>
            <a:r>
              <a:rPr lang="en-US" smtClean="0">
                <a:latin typeface="Times New Roman" pitchFamily="18" charset="0"/>
                <a:cs typeface="Times New Roman" pitchFamily="18" charset="0"/>
              </a:rPr>
              <a:t>Cách tử truyền qua                  Cách tử phản xạ     </a:t>
            </a:r>
            <a:endParaRPr lang="en-US">
              <a:latin typeface="Times New Roman" pitchFamily="18" charset="0"/>
              <a:cs typeface="Times New Roman" pitchFamily="18" charset="0"/>
            </a:endParaRPr>
          </a:p>
        </p:txBody>
      </p:sp>
      <p:pic>
        <p:nvPicPr>
          <p:cNvPr id="4" name="Picture 3" descr="Cach tu phan xa.gif"/>
          <p:cNvPicPr>
            <a:picLocks noChangeAspect="1"/>
          </p:cNvPicPr>
          <p:nvPr/>
        </p:nvPicPr>
        <p:blipFill>
          <a:blip r:embed="rId2"/>
          <a:stretch>
            <a:fillRect/>
          </a:stretch>
        </p:blipFill>
        <p:spPr>
          <a:xfrm>
            <a:off x="4876800" y="2286000"/>
            <a:ext cx="4267200" cy="4267200"/>
          </a:xfrm>
          <a:prstGeom prst="rect">
            <a:avLst/>
          </a:prstGeom>
        </p:spPr>
      </p:pic>
      <p:pic>
        <p:nvPicPr>
          <p:cNvPr id="5" name="Picture 4" descr="Cach tu truyen qua.gif"/>
          <p:cNvPicPr>
            <a:picLocks noChangeAspect="1"/>
          </p:cNvPicPr>
          <p:nvPr/>
        </p:nvPicPr>
        <p:blipFill>
          <a:blip r:embed="rId3"/>
          <a:stretch>
            <a:fillRect/>
          </a:stretch>
        </p:blipFill>
        <p:spPr>
          <a:xfrm>
            <a:off x="0" y="2286000"/>
            <a:ext cx="4857750" cy="42862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Bộ phận tán sắc_Cách tử phẳng</a:t>
            </a:r>
            <a:endParaRPr lang="en-US"/>
          </a:p>
        </p:txBody>
      </p:sp>
      <p:pic>
        <p:nvPicPr>
          <p:cNvPr id="4" name="Content Placeholder 3" descr="fang_fig4.jpg"/>
          <p:cNvPicPr>
            <a:picLocks noGrp="1" noChangeAspect="1"/>
          </p:cNvPicPr>
          <p:nvPr>
            <p:ph idx="1"/>
          </p:nvPr>
        </p:nvPicPr>
        <p:blipFill>
          <a:blip r:embed="rId2"/>
          <a:stretch>
            <a:fillRect/>
          </a:stretch>
        </p:blipFill>
        <p:spPr>
          <a:xfrm>
            <a:off x="1066800" y="1219200"/>
            <a:ext cx="7162800" cy="53721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Ánh sáng đơn sắc chiếu tới cách tử</a:t>
            </a:r>
            <a:endParaRPr lang="en-US">
              <a:latin typeface="Times New Roman" pitchFamily="18" charset="0"/>
              <a:cs typeface="Times New Roman" pitchFamily="18" charset="0"/>
            </a:endParaRPr>
          </a:p>
        </p:txBody>
      </p:sp>
      <p:pic>
        <p:nvPicPr>
          <p:cNvPr id="19458" name="Picture 2"/>
          <p:cNvPicPr>
            <a:picLocks noGrp="1" noChangeAspect="1" noChangeArrowheads="1"/>
          </p:cNvPicPr>
          <p:nvPr>
            <p:ph idx="1"/>
          </p:nvPr>
        </p:nvPicPr>
        <p:blipFill>
          <a:blip r:embed="rId2"/>
          <a:srcRect/>
          <a:stretch>
            <a:fillRect/>
          </a:stretch>
        </p:blipFill>
        <p:spPr bwMode="auto">
          <a:xfrm>
            <a:off x="817100" y="1600200"/>
            <a:ext cx="750979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Cách tử trong thực tế</a:t>
            </a:r>
            <a:endParaRPr lang="en-US"/>
          </a:p>
        </p:txBody>
      </p:sp>
      <p:pic>
        <p:nvPicPr>
          <p:cNvPr id="4" name="Picture 18" descr="cddiffraction.jpg                                              000372C4Macintosh HD                   ABA78158:"/>
          <p:cNvPicPr>
            <a:picLocks noGrp="1" noChangeAspect="1" noChangeArrowheads="1"/>
          </p:cNvPicPr>
          <p:nvPr>
            <p:ph idx="1"/>
          </p:nvPr>
        </p:nvPicPr>
        <p:blipFill>
          <a:blip r:embed="rId2"/>
          <a:srcRect/>
          <a:stretch>
            <a:fillRect/>
          </a:stretch>
        </p:blipFill>
        <p:spPr bwMode="auto">
          <a:xfrm>
            <a:off x="228599" y="1828800"/>
            <a:ext cx="4505255" cy="4114800"/>
          </a:xfrm>
          <a:prstGeom prst="rect">
            <a:avLst/>
          </a:prstGeom>
          <a:noFill/>
        </p:spPr>
      </p:pic>
      <p:pic>
        <p:nvPicPr>
          <p:cNvPr id="5" name="Picture 17" descr="nasadiffractiongrating.jpg                                     000372C4Macintosh HD                   ABA78158:"/>
          <p:cNvPicPr>
            <a:picLocks noChangeAspect="1" noChangeArrowheads="1"/>
          </p:cNvPicPr>
          <p:nvPr/>
        </p:nvPicPr>
        <p:blipFill>
          <a:blip r:embed="rId3"/>
          <a:srcRect/>
          <a:stretch>
            <a:fillRect/>
          </a:stretch>
        </p:blipFill>
        <p:spPr bwMode="auto">
          <a:xfrm rot="5400000">
            <a:off x="5037994" y="2048606"/>
            <a:ext cx="4706811"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Detector</a:t>
            </a:r>
            <a:br>
              <a:rPr lang="en-US" smtClean="0">
                <a:latin typeface="Times New Roman" pitchFamily="18" charset="0"/>
                <a:cs typeface="Times New Roman" pitchFamily="18" charset="0"/>
              </a:rPr>
            </a:br>
            <a:endParaRPr lang="en-US">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a:srcRect/>
          <a:stretch>
            <a:fillRect/>
          </a:stretch>
        </p:blipFill>
        <p:spPr bwMode="auto">
          <a:xfrm>
            <a:off x="21211" y="1295400"/>
            <a:ext cx="9031478"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MÁY QUANG PHỔ ICP-AES</a:t>
            </a:r>
            <a:endParaRPr lang="en-US">
              <a:latin typeface="Times New Roman" pitchFamily="18" charset="0"/>
              <a:cs typeface="Times New Roman" pitchFamily="18" charset="0"/>
            </a:endParaRPr>
          </a:p>
        </p:txBody>
      </p:sp>
      <p:pic>
        <p:nvPicPr>
          <p:cNvPr id="20482" name="Picture 2"/>
          <p:cNvPicPr>
            <a:picLocks noGrp="1" noChangeAspect="1" noChangeArrowheads="1"/>
          </p:cNvPicPr>
          <p:nvPr>
            <p:ph idx="1"/>
          </p:nvPr>
        </p:nvPicPr>
        <p:blipFill>
          <a:blip r:embed="rId2"/>
          <a:srcRect/>
          <a:stretch>
            <a:fillRect/>
          </a:stretch>
        </p:blipFill>
        <p:spPr bwMode="auto">
          <a:xfrm>
            <a:off x="734794" y="1219200"/>
            <a:ext cx="8028206" cy="55317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srcRect/>
          <a:stretch>
            <a:fillRect/>
          </a:stretch>
        </p:blipFill>
        <p:spPr bwMode="auto">
          <a:xfrm>
            <a:off x="-228600" y="609600"/>
            <a:ext cx="9668248"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8600"/>
            <a:ext cx="6705600" cy="2286000"/>
          </a:xfrm>
        </p:spPr>
        <p:txBody>
          <a:bodyPr>
            <a:noAutofit/>
          </a:bodyPr>
          <a:lstStyle/>
          <a:p>
            <a:r>
              <a:rPr lang="en-US" sz="3400" smtClean="0">
                <a:latin typeface="Times New Roman" pitchFamily="18" charset="0"/>
                <a:cs typeface="Times New Roman" pitchFamily="18" charset="0"/>
              </a:rPr>
              <a:t>PHƯƠNG PHÁP PHÂN TÍCH QUANG PHỔ PHÁT XẠ NGUYÊN TỬ(ATOMIC EMISSION SPECTROCOPY – AES)</a:t>
            </a:r>
            <a:endParaRPr lang="en-US" sz="3400">
              <a:latin typeface="Times New Roman" pitchFamily="18" charset="0"/>
              <a:cs typeface="Times New Roman" pitchFamily="18" charset="0"/>
            </a:endParaRPr>
          </a:p>
        </p:txBody>
      </p:sp>
      <p:sp>
        <p:nvSpPr>
          <p:cNvPr id="3" name="Subtitle 2"/>
          <p:cNvSpPr>
            <a:spLocks noGrp="1"/>
          </p:cNvSpPr>
          <p:nvPr>
            <p:ph type="subTitle" idx="1"/>
          </p:nvPr>
        </p:nvSpPr>
        <p:spPr>
          <a:xfrm>
            <a:off x="0" y="2743200"/>
            <a:ext cx="9144000" cy="4114800"/>
          </a:xfrm>
        </p:spPr>
        <p:txBody>
          <a:bodyPr/>
          <a:lstStyle/>
          <a:p>
            <a:r>
              <a:rPr lang="en-US" smtClean="0">
                <a:latin typeface="Times New Roman" pitchFamily="18" charset="0"/>
                <a:cs typeface="Times New Roman" pitchFamily="18" charset="0"/>
              </a:rPr>
              <a:t>Cần chèn vào tập tin flash: </a:t>
            </a:r>
            <a:r>
              <a:rPr lang="en-US" smtClean="0">
                <a:solidFill>
                  <a:srgbClr val="FFFF00"/>
                </a:solidFill>
                <a:latin typeface="Times New Roman" pitchFamily="18" charset="0"/>
                <a:cs typeface="Times New Roman" pitchFamily="18" charset="0"/>
              </a:rPr>
              <a:t>Quang pho nguyen tu Helium.swf</a:t>
            </a:r>
            <a:endParaRPr lang="en-US">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CẤU TRÚC BÊN TRONG</a:t>
            </a:r>
            <a:endParaRPr lang="en-US">
              <a:latin typeface="Times New Roman" pitchFamily="18" charset="0"/>
              <a:cs typeface="Times New Roman" pitchFamily="18" charset="0"/>
            </a:endParaRPr>
          </a:p>
        </p:txBody>
      </p:sp>
      <p:pic>
        <p:nvPicPr>
          <p:cNvPr id="4" name="Picture 5" descr="prismspec"/>
          <p:cNvPicPr>
            <a:picLocks noGrp="1" noChangeAspect="1" noChangeArrowheads="1"/>
          </p:cNvPicPr>
          <p:nvPr>
            <p:ph idx="1"/>
          </p:nvPr>
        </p:nvPicPr>
        <p:blipFill>
          <a:blip r:embed="rId2"/>
          <a:srcRect/>
          <a:stretch>
            <a:fillRect/>
          </a:stretch>
        </p:blipFill>
        <p:spPr>
          <a:xfrm>
            <a:off x="990600" y="1177131"/>
            <a:ext cx="7620000" cy="5715000"/>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ICP-AES đơn kênh</a:t>
            </a:r>
            <a:endParaRPr lang="en-US"/>
          </a:p>
        </p:txBody>
      </p:sp>
      <p:pic>
        <p:nvPicPr>
          <p:cNvPr id="4" name="Content Placeholder 3" descr="may quang pho don kenh copy.gif"/>
          <p:cNvPicPr>
            <a:picLocks noGrp="1" noChangeAspect="1"/>
          </p:cNvPicPr>
          <p:nvPr>
            <p:ph idx="1"/>
          </p:nvPr>
        </p:nvPicPr>
        <p:blipFill>
          <a:blip r:embed="rId2"/>
          <a:stretch>
            <a:fillRect/>
          </a:stretch>
        </p:blipFill>
        <p:spPr>
          <a:xfrm>
            <a:off x="-54171" y="1524000"/>
            <a:ext cx="9343389" cy="5334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ICP-AES đa kênh</a:t>
            </a:r>
            <a:endParaRPr lang="en-US"/>
          </a:p>
        </p:txBody>
      </p:sp>
      <p:pic>
        <p:nvPicPr>
          <p:cNvPr id="4" name="Content Placeholder 3" descr="Untitled-1.gif"/>
          <p:cNvPicPr>
            <a:picLocks noGrp="1" noChangeAspect="1"/>
          </p:cNvPicPr>
          <p:nvPr>
            <p:ph idx="1"/>
          </p:nvPr>
        </p:nvPicPr>
        <p:blipFill>
          <a:blip r:embed="rId2"/>
          <a:stretch>
            <a:fillRect/>
          </a:stretch>
        </p:blipFill>
        <p:spPr>
          <a:xfrm>
            <a:off x="1524000" y="1218658"/>
            <a:ext cx="6499739" cy="5639342"/>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4" name="Picture 8"/>
          <p:cNvPicPr>
            <a:picLocks noGrp="1" noChangeAspect="1" noChangeArrowheads="1"/>
          </p:cNvPicPr>
          <p:nvPr>
            <p:ph idx="1"/>
          </p:nvPr>
        </p:nvPicPr>
        <p:blipFill>
          <a:blip r:embed="rId2"/>
          <a:srcRect/>
          <a:stretch>
            <a:fillRect/>
          </a:stretch>
        </p:blipFill>
        <p:spPr>
          <a:xfrm>
            <a:off x="914400" y="882650"/>
            <a:ext cx="6934200" cy="5975350"/>
          </a:xfrm>
          <a:noFill/>
          <a:ln/>
        </p:spPr>
      </p:pic>
      <p:sp>
        <p:nvSpPr>
          <p:cNvPr id="157705" name="Rectangle 9"/>
          <p:cNvSpPr>
            <a:spLocks noGrp="1" noChangeArrowheads="1"/>
          </p:cNvSpPr>
          <p:nvPr>
            <p:ph type="title"/>
          </p:nvPr>
        </p:nvSpPr>
        <p:spPr>
          <a:xfrm>
            <a:off x="457200" y="0"/>
            <a:ext cx="8229600" cy="1143000"/>
          </a:xfrm>
        </p:spPr>
        <p:txBody>
          <a:bodyPr/>
          <a:lstStyle/>
          <a:p>
            <a:r>
              <a:rPr lang="en-US" smtClean="0">
                <a:latin typeface="Times New Roman" pitchFamily="18" charset="0"/>
                <a:cs typeface="Times New Roman" pitchFamily="18" charset="0"/>
              </a:rPr>
              <a:t>ICP-AES trong thực tế</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PHƯƠNG PHÁP ĐO</a:t>
            </a:r>
            <a:endParaRPr lang="en-US"/>
          </a:p>
        </p:txBody>
      </p:sp>
      <p:sp>
        <p:nvSpPr>
          <p:cNvPr id="4" name="Content Placeholder 3"/>
          <p:cNvSpPr>
            <a:spLocks noGrp="1"/>
          </p:cNvSpPr>
          <p:nvPr>
            <p:ph idx="1"/>
          </p:nvPr>
        </p:nvSpPr>
        <p:spPr>
          <a:xfrm>
            <a:off x="457200" y="1447800"/>
            <a:ext cx="8229600" cy="4525963"/>
          </a:xfrm>
        </p:spPr>
        <p:txBody>
          <a:bodyPr/>
          <a:lstStyle/>
          <a:p>
            <a:pPr>
              <a:buNone/>
            </a:pPr>
            <a:endParaRPr lang="en-US"/>
          </a:p>
        </p:txBody>
      </p:sp>
      <p:sp>
        <p:nvSpPr>
          <p:cNvPr id="6" name="TextBox 5"/>
          <p:cNvSpPr txBox="1"/>
          <p:nvPr/>
        </p:nvSpPr>
        <p:spPr>
          <a:xfrm>
            <a:off x="1371600" y="1600200"/>
            <a:ext cx="2286000" cy="707886"/>
          </a:xfrm>
          <a:prstGeom prst="rect">
            <a:avLst/>
          </a:prstGeom>
          <a:solidFill>
            <a:schemeClr val="tx2">
              <a:lumMod val="10000"/>
            </a:schemeClr>
          </a:solidFill>
          <a:ln>
            <a:solidFill>
              <a:srgbClr val="FF0000"/>
            </a:solidFill>
          </a:ln>
        </p:spPr>
        <p:txBody>
          <a:bodyPr wrap="square" rtlCol="0">
            <a:spAutoFit/>
          </a:bodyPr>
          <a:lstStyle/>
          <a:p>
            <a:pPr algn="just"/>
            <a:r>
              <a:rPr lang="en-US" sz="2000" smtClean="0">
                <a:latin typeface="Times New Roman" pitchFamily="18" charset="0"/>
                <a:cs typeface="Times New Roman" pitchFamily="18" charset="0"/>
              </a:rPr>
              <a:t>Phương pháp phân tích định tính</a:t>
            </a:r>
            <a:endParaRPr lang="en-US" sz="2000">
              <a:latin typeface="Times New Roman" pitchFamily="18" charset="0"/>
              <a:cs typeface="Times New Roman" pitchFamily="18" charset="0"/>
            </a:endParaRPr>
          </a:p>
        </p:txBody>
      </p:sp>
      <p:sp>
        <p:nvSpPr>
          <p:cNvPr id="10" name="TextBox 9"/>
          <p:cNvSpPr txBox="1"/>
          <p:nvPr/>
        </p:nvSpPr>
        <p:spPr>
          <a:xfrm>
            <a:off x="3886200" y="1600200"/>
            <a:ext cx="2286000" cy="707886"/>
          </a:xfrm>
          <a:prstGeom prst="rect">
            <a:avLst/>
          </a:prstGeom>
          <a:solidFill>
            <a:schemeClr val="tx2">
              <a:lumMod val="10000"/>
            </a:schemeClr>
          </a:solidFill>
          <a:ln>
            <a:solidFill>
              <a:srgbClr val="FF0000"/>
            </a:solidFill>
          </a:ln>
        </p:spPr>
        <p:txBody>
          <a:bodyPr wrap="square" rtlCol="0">
            <a:spAutoFit/>
          </a:bodyPr>
          <a:lstStyle/>
          <a:p>
            <a:r>
              <a:rPr lang="en-US" sz="2000" smtClean="0">
                <a:latin typeface="Times New Roman" pitchFamily="18" charset="0"/>
                <a:cs typeface="Times New Roman" pitchFamily="18" charset="0"/>
              </a:rPr>
              <a:t>Phương pháp phân tích bán định lượng</a:t>
            </a:r>
            <a:endParaRPr lang="en-US" sz="2000">
              <a:latin typeface="Times New Roman" pitchFamily="18" charset="0"/>
              <a:cs typeface="Times New Roman" pitchFamily="18" charset="0"/>
            </a:endParaRPr>
          </a:p>
        </p:txBody>
      </p:sp>
      <p:sp>
        <p:nvSpPr>
          <p:cNvPr id="11" name="TextBox 10"/>
          <p:cNvSpPr txBox="1"/>
          <p:nvPr/>
        </p:nvSpPr>
        <p:spPr>
          <a:xfrm>
            <a:off x="6400800" y="1600200"/>
            <a:ext cx="1295400" cy="707886"/>
          </a:xfrm>
          <a:prstGeom prst="rect">
            <a:avLst/>
          </a:prstGeom>
          <a:solidFill>
            <a:schemeClr val="tx2">
              <a:lumMod val="10000"/>
            </a:schemeClr>
          </a:solidFill>
          <a:ln>
            <a:solidFill>
              <a:srgbClr val="FF0000"/>
            </a:solidFill>
          </a:ln>
        </p:spPr>
        <p:txBody>
          <a:bodyPr wrap="square" rtlCol="0">
            <a:spAutoFit/>
          </a:bodyPr>
          <a:lstStyle/>
          <a:p>
            <a:r>
              <a:rPr lang="en-US" sz="2000" smtClean="0">
                <a:latin typeface="Times New Roman" pitchFamily="18" charset="0"/>
                <a:cs typeface="Times New Roman" pitchFamily="18" charset="0"/>
              </a:rPr>
              <a:t>Phân  tích định lượng</a:t>
            </a:r>
            <a:endParaRPr lang="en-US" sz="2000">
              <a:latin typeface="Times New Roman" pitchFamily="18" charset="0"/>
              <a:cs typeface="Times New Roman" pitchFamily="18" charset="0"/>
            </a:endParaRPr>
          </a:p>
        </p:txBody>
      </p:sp>
      <p:sp>
        <p:nvSpPr>
          <p:cNvPr id="13" name="TextBox 12"/>
          <p:cNvSpPr txBox="1"/>
          <p:nvPr/>
        </p:nvSpPr>
        <p:spPr>
          <a:xfrm>
            <a:off x="1143000" y="4038600"/>
            <a:ext cx="1066800" cy="1323439"/>
          </a:xfrm>
          <a:prstGeom prst="rect">
            <a:avLst/>
          </a:prstGeom>
          <a:solidFill>
            <a:srgbClr val="7030A0"/>
          </a:solidFill>
          <a:ln>
            <a:solidFill>
              <a:srgbClr val="FF0000"/>
            </a:solidFill>
          </a:ln>
        </p:spPr>
        <p:txBody>
          <a:bodyPr wrap="square" rtlCol="0">
            <a:spAutoFit/>
          </a:bodyPr>
          <a:lstStyle/>
          <a:p>
            <a:r>
              <a:rPr lang="en-US" sz="2000" smtClean="0">
                <a:latin typeface="Times New Roman" pitchFamily="18" charset="0"/>
                <a:cs typeface="Times New Roman" pitchFamily="18" charset="0"/>
              </a:rPr>
              <a:t>Phương pháp hiện vạch</a:t>
            </a:r>
            <a:endParaRPr lang="en-US" sz="2000">
              <a:latin typeface="Times New Roman" pitchFamily="18" charset="0"/>
              <a:cs typeface="Times New Roman" pitchFamily="18" charset="0"/>
            </a:endParaRPr>
          </a:p>
        </p:txBody>
      </p:sp>
      <p:sp>
        <p:nvSpPr>
          <p:cNvPr id="16" name="TextBox 15"/>
          <p:cNvSpPr txBox="1"/>
          <p:nvPr/>
        </p:nvSpPr>
        <p:spPr>
          <a:xfrm>
            <a:off x="2590800" y="4038600"/>
            <a:ext cx="990600" cy="1631216"/>
          </a:xfrm>
          <a:prstGeom prst="rect">
            <a:avLst/>
          </a:prstGeom>
          <a:solidFill>
            <a:srgbClr val="7030A0"/>
          </a:solidFill>
          <a:ln>
            <a:solidFill>
              <a:srgbClr val="FF0000"/>
            </a:solidFill>
          </a:ln>
        </p:spPr>
        <p:txBody>
          <a:bodyPr wrap="square" rtlCol="0">
            <a:spAutoFit/>
          </a:bodyPr>
          <a:lstStyle/>
          <a:p>
            <a:r>
              <a:rPr lang="en-US" sz="2000" smtClean="0">
                <a:latin typeface="Times New Roman" pitchFamily="18" charset="0"/>
                <a:cs typeface="Times New Roman" pitchFamily="18" charset="0"/>
              </a:rPr>
              <a:t>Phương pháp quang phổ so sánh</a:t>
            </a:r>
            <a:endParaRPr lang="en-US" sz="2000">
              <a:latin typeface="Times New Roman" pitchFamily="18" charset="0"/>
              <a:cs typeface="Times New Roman" pitchFamily="18" charset="0"/>
            </a:endParaRPr>
          </a:p>
        </p:txBody>
      </p:sp>
      <p:sp>
        <p:nvSpPr>
          <p:cNvPr id="17" name="TextBox 16"/>
          <p:cNvSpPr txBox="1"/>
          <p:nvPr/>
        </p:nvSpPr>
        <p:spPr>
          <a:xfrm>
            <a:off x="3886200" y="4038600"/>
            <a:ext cx="1066800" cy="1938992"/>
          </a:xfrm>
          <a:prstGeom prst="rect">
            <a:avLst/>
          </a:prstGeom>
          <a:solidFill>
            <a:srgbClr val="7030A0"/>
          </a:solidFill>
          <a:ln>
            <a:solidFill>
              <a:srgbClr val="FF0000"/>
            </a:solidFill>
          </a:ln>
        </p:spPr>
        <p:txBody>
          <a:bodyPr wrap="square" rtlCol="0">
            <a:spAutoFit/>
          </a:bodyPr>
          <a:lstStyle/>
          <a:p>
            <a:r>
              <a:rPr lang="en-US" sz="2000" smtClean="0">
                <a:latin typeface="Times New Roman" pitchFamily="18" charset="0"/>
                <a:cs typeface="Times New Roman" pitchFamily="18" charset="0"/>
              </a:rPr>
              <a:t>Phương pháp cặp vạch </a:t>
            </a:r>
          </a:p>
          <a:p>
            <a:r>
              <a:rPr lang="en-US" sz="2000" smtClean="0">
                <a:latin typeface="Times New Roman" pitchFamily="18" charset="0"/>
                <a:cs typeface="Times New Roman" pitchFamily="18" charset="0"/>
              </a:rPr>
              <a:t>đối </a:t>
            </a:r>
          </a:p>
          <a:p>
            <a:r>
              <a:rPr lang="en-US" sz="2000" smtClean="0">
                <a:latin typeface="Times New Roman" pitchFamily="18" charset="0"/>
                <a:cs typeface="Times New Roman" pitchFamily="18" charset="0"/>
              </a:rPr>
              <a:t>ứng</a:t>
            </a:r>
            <a:endParaRPr lang="en-US" sz="2000">
              <a:latin typeface="Times New Roman" pitchFamily="18" charset="0"/>
              <a:cs typeface="Times New Roman" pitchFamily="18" charset="0"/>
            </a:endParaRPr>
          </a:p>
        </p:txBody>
      </p:sp>
      <p:sp>
        <p:nvSpPr>
          <p:cNvPr id="18" name="TextBox 17"/>
          <p:cNvSpPr txBox="1"/>
          <p:nvPr/>
        </p:nvSpPr>
        <p:spPr>
          <a:xfrm>
            <a:off x="6477000" y="4038600"/>
            <a:ext cx="990600" cy="1938992"/>
          </a:xfrm>
          <a:prstGeom prst="rect">
            <a:avLst/>
          </a:prstGeom>
          <a:solidFill>
            <a:srgbClr val="7030A0"/>
          </a:solidFill>
          <a:ln>
            <a:solidFill>
              <a:srgbClr val="FF0000"/>
            </a:solidFill>
          </a:ln>
        </p:spPr>
        <p:txBody>
          <a:bodyPr wrap="square" rtlCol="0">
            <a:spAutoFit/>
          </a:bodyPr>
          <a:lstStyle/>
          <a:p>
            <a:r>
              <a:rPr lang="en-US" sz="2000" smtClean="0">
                <a:latin typeface="Times New Roman" pitchFamily="18" charset="0"/>
                <a:cs typeface="Times New Roman" pitchFamily="18" charset="0"/>
              </a:rPr>
              <a:t>Phương pháp phân tích 3 mẫu đầu</a:t>
            </a:r>
            <a:endParaRPr lang="en-US" sz="2000">
              <a:latin typeface="Times New Roman" pitchFamily="18" charset="0"/>
              <a:cs typeface="Times New Roman" pitchFamily="18" charset="0"/>
            </a:endParaRPr>
          </a:p>
        </p:txBody>
      </p:sp>
      <p:sp>
        <p:nvSpPr>
          <p:cNvPr id="19" name="TextBox 18"/>
          <p:cNvSpPr txBox="1"/>
          <p:nvPr/>
        </p:nvSpPr>
        <p:spPr>
          <a:xfrm>
            <a:off x="7696200" y="4038600"/>
            <a:ext cx="990600" cy="1323439"/>
          </a:xfrm>
          <a:prstGeom prst="rect">
            <a:avLst/>
          </a:prstGeom>
          <a:solidFill>
            <a:srgbClr val="7030A0"/>
          </a:solidFill>
          <a:ln>
            <a:solidFill>
              <a:srgbClr val="FF0000"/>
            </a:solidFill>
          </a:ln>
        </p:spPr>
        <p:txBody>
          <a:bodyPr wrap="square" rtlCol="0">
            <a:spAutoFit/>
          </a:bodyPr>
          <a:lstStyle/>
          <a:p>
            <a:r>
              <a:rPr lang="en-US" sz="2000" smtClean="0">
                <a:latin typeface="Times New Roman" pitchFamily="18" charset="0"/>
                <a:cs typeface="Times New Roman" pitchFamily="18" charset="0"/>
              </a:rPr>
              <a:t>Phương pháp cộng thêm</a:t>
            </a:r>
            <a:endParaRPr lang="en-US" sz="2000">
              <a:latin typeface="Times New Roman" pitchFamily="18" charset="0"/>
              <a:cs typeface="Times New Roman" pitchFamily="18" charset="0"/>
            </a:endParaRPr>
          </a:p>
        </p:txBody>
      </p:sp>
      <p:cxnSp>
        <p:nvCxnSpPr>
          <p:cNvPr id="21" name="Straight Arrow Connector 20"/>
          <p:cNvCxnSpPr>
            <a:endCxn id="13" idx="0"/>
          </p:cNvCxnSpPr>
          <p:nvPr/>
        </p:nvCxnSpPr>
        <p:spPr>
          <a:xfrm rot="10800000" flipV="1">
            <a:off x="1676400" y="2286000"/>
            <a:ext cx="2438400" cy="1752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2"/>
            <a:endCxn id="16" idx="0"/>
          </p:cNvCxnSpPr>
          <p:nvPr/>
        </p:nvCxnSpPr>
        <p:spPr>
          <a:xfrm rot="5400000">
            <a:off x="3192393" y="2201793"/>
            <a:ext cx="1730514" cy="1943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7" idx="0"/>
          </p:cNvCxnSpPr>
          <p:nvPr/>
        </p:nvCxnSpPr>
        <p:spPr>
          <a:xfrm rot="5400000">
            <a:off x="4381500" y="2324100"/>
            <a:ext cx="1752600" cy="1676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9" idx="0"/>
          </p:cNvCxnSpPr>
          <p:nvPr/>
        </p:nvCxnSpPr>
        <p:spPr>
          <a:xfrm rot="16200000" flipH="1">
            <a:off x="6991350" y="2838450"/>
            <a:ext cx="1752600" cy="647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8" idx="0"/>
          </p:cNvCxnSpPr>
          <p:nvPr/>
        </p:nvCxnSpPr>
        <p:spPr>
          <a:xfrm rot="16200000" flipH="1">
            <a:off x="5886450" y="2952750"/>
            <a:ext cx="1752600" cy="419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PHƯƠNG PHÁP ĐỊNH TÍNH</a:t>
            </a:r>
            <a:endParaRPr lang="en-US">
              <a:latin typeface="Times New Roman" pitchFamily="18" charset="0"/>
              <a:cs typeface="Times New Roman" pitchFamily="18" charset="0"/>
            </a:endParaRPr>
          </a:p>
        </p:txBody>
      </p:sp>
      <p:pic>
        <p:nvPicPr>
          <p:cNvPr id="4" name="Content Placeholder 3" descr="phuong phap phan tich dinh tinh copy.gif"/>
          <p:cNvPicPr>
            <a:picLocks noGrp="1" noChangeAspect="1"/>
          </p:cNvPicPr>
          <p:nvPr>
            <p:ph idx="1"/>
          </p:nvPr>
        </p:nvPicPr>
        <p:blipFill>
          <a:blip r:embed="rId2"/>
          <a:stretch>
            <a:fillRect/>
          </a:stretch>
        </p:blipFill>
        <p:spPr>
          <a:xfrm>
            <a:off x="1007804" y="1600200"/>
            <a:ext cx="7128392" cy="452596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PHƯƠNG PHÁP HIỆN VẠCH</a:t>
            </a:r>
            <a:endParaRPr lang="en-US"/>
          </a:p>
        </p:txBody>
      </p:sp>
      <p:sp>
        <p:nvSpPr>
          <p:cNvPr id="3" name="Content Placeholder 2"/>
          <p:cNvSpPr>
            <a:spLocks noGrp="1"/>
          </p:cNvSpPr>
          <p:nvPr>
            <p:ph idx="1"/>
          </p:nvPr>
        </p:nvSpPr>
        <p:spPr/>
        <p:txBody>
          <a:bodyPr/>
          <a:lstStyle/>
          <a:p>
            <a:r>
              <a:rPr lang="en-US" smtClean="0"/>
              <a:t>Cần chèn vào tập tin Flash: slide_14_38_spectres[1]</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PHƯƠNG PHÁP PHÂN TÍCH 3 MẪU ĐẦU</a:t>
            </a:r>
            <a:endParaRPr lang="en-US"/>
          </a:p>
        </p:txBody>
      </p:sp>
      <p:sp>
        <p:nvSpPr>
          <p:cNvPr id="3" name="Content Placeholder 2"/>
          <p:cNvSpPr>
            <a:spLocks noGrp="1"/>
          </p:cNvSpPr>
          <p:nvPr>
            <p:ph idx="1"/>
          </p:nvPr>
        </p:nvSpPr>
        <p:spPr/>
        <p:txBody>
          <a:bodyPr/>
          <a:lstStyle/>
          <a:p>
            <a:pPr>
              <a:buNone/>
            </a:pPr>
            <a:r>
              <a:rPr lang="en-US" smtClean="0"/>
              <a:t>Cơ sở lí thuyết:</a:t>
            </a:r>
          </a:p>
          <a:p>
            <a:pPr>
              <a:buNone/>
            </a:pPr>
            <a:endParaRPr lang="en-US"/>
          </a:p>
        </p:txBody>
      </p:sp>
      <p:graphicFrame>
        <p:nvGraphicFramePr>
          <p:cNvPr id="5" name="Object 4"/>
          <p:cNvGraphicFramePr>
            <a:graphicFrameLocks noChangeAspect="1"/>
          </p:cNvGraphicFramePr>
          <p:nvPr/>
        </p:nvGraphicFramePr>
        <p:xfrm>
          <a:off x="533400" y="2514600"/>
          <a:ext cx="2692400" cy="1016000"/>
        </p:xfrm>
        <a:graphic>
          <a:graphicData uri="http://schemas.openxmlformats.org/presentationml/2006/ole">
            <p:oleObj spid="_x0000_s27651" name="Equation" r:id="rId3" imgW="507960" imgH="203040" progId="Equation.3">
              <p:embed/>
            </p:oleObj>
          </a:graphicData>
        </a:graphic>
      </p:graphicFrame>
      <p:graphicFrame>
        <p:nvGraphicFramePr>
          <p:cNvPr id="27652" name="Object 4"/>
          <p:cNvGraphicFramePr>
            <a:graphicFrameLocks noChangeAspect="1"/>
          </p:cNvGraphicFramePr>
          <p:nvPr/>
        </p:nvGraphicFramePr>
        <p:xfrm>
          <a:off x="533400" y="4267200"/>
          <a:ext cx="5856288" cy="1016000"/>
        </p:xfrm>
        <a:graphic>
          <a:graphicData uri="http://schemas.openxmlformats.org/presentationml/2006/ole">
            <p:oleObj spid="_x0000_s27652" name="Equation" r:id="rId4" imgW="1104840" imgH="20304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Đồ thị của lgI theo lgC</a:t>
            </a:r>
            <a:endParaRPr lang="en-US"/>
          </a:p>
        </p:txBody>
      </p:sp>
      <p:sp>
        <p:nvSpPr>
          <p:cNvPr id="3" name="Content Placeholder 2"/>
          <p:cNvSpPr>
            <a:spLocks noGrp="1"/>
          </p:cNvSpPr>
          <p:nvPr>
            <p:ph idx="1"/>
          </p:nvPr>
        </p:nvSpPr>
        <p:spPr/>
        <p:txBody>
          <a:bodyPr/>
          <a:lstStyle/>
          <a:p>
            <a:endParaRPr lang="en-US"/>
          </a:p>
        </p:txBody>
      </p:sp>
      <p:grpSp>
        <p:nvGrpSpPr>
          <p:cNvPr id="21" name="Group 20"/>
          <p:cNvGrpSpPr/>
          <p:nvPr/>
        </p:nvGrpSpPr>
        <p:grpSpPr>
          <a:xfrm>
            <a:off x="304800" y="1066800"/>
            <a:ext cx="7244415" cy="5033665"/>
            <a:chOff x="304800" y="1066800"/>
            <a:chExt cx="7244415" cy="5033665"/>
          </a:xfrm>
        </p:grpSpPr>
        <p:cxnSp>
          <p:nvCxnSpPr>
            <p:cNvPr id="5" name="Straight Arrow Connector 4"/>
            <p:cNvCxnSpPr/>
            <p:nvPr/>
          </p:nvCxnSpPr>
          <p:spPr>
            <a:xfrm rot="5400000" flipH="1" flipV="1">
              <a:off x="-1143000" y="3733800"/>
              <a:ext cx="4419600" cy="1588"/>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066800" y="5943600"/>
              <a:ext cx="57912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66800" y="2133600"/>
              <a:ext cx="3886200" cy="2667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4572000"/>
              <a:ext cx="8382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Lg a</a:t>
              </a:r>
              <a:endParaRPr lang="en-US" sz="2400">
                <a:latin typeface="Times New Roman" pitchFamily="18" charset="0"/>
                <a:cs typeface="Times New Roman" pitchFamily="18" charset="0"/>
              </a:endParaRPr>
            </a:p>
          </p:txBody>
        </p:sp>
        <p:cxnSp>
          <p:nvCxnSpPr>
            <p:cNvPr id="14" name="Straight Connector 13"/>
            <p:cNvCxnSpPr>
              <a:stCxn id="12" idx="3"/>
            </p:cNvCxnSpPr>
            <p:nvPr/>
          </p:nvCxnSpPr>
          <p:spPr>
            <a:xfrm flipV="1">
              <a:off x="1143000" y="4800600"/>
              <a:ext cx="2971800" cy="2233"/>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1676400" y="4343400"/>
              <a:ext cx="228600" cy="838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2057400" y="4267200"/>
              <a:ext cx="990600" cy="369332"/>
            </a:xfrm>
            <a:prstGeom prst="rect">
              <a:avLst/>
            </a:prstGeom>
            <a:noFill/>
          </p:spPr>
          <p:txBody>
            <a:bodyPr wrap="square" rtlCol="0">
              <a:spAutoFit/>
            </a:bodyPr>
            <a:lstStyle/>
            <a:p>
              <a:r>
                <a:rPr lang="en-US" smtClean="0"/>
                <a:t>Arctg b</a:t>
              </a:r>
              <a:endParaRPr lang="en-US"/>
            </a:p>
          </p:txBody>
        </p:sp>
        <p:sp>
          <p:nvSpPr>
            <p:cNvPr id="19" name="TextBox 18"/>
            <p:cNvSpPr txBox="1"/>
            <p:nvPr/>
          </p:nvSpPr>
          <p:spPr>
            <a:xfrm>
              <a:off x="609600" y="1066800"/>
              <a:ext cx="990600" cy="461665"/>
            </a:xfrm>
            <a:prstGeom prst="rect">
              <a:avLst/>
            </a:prstGeom>
            <a:noFill/>
          </p:spPr>
          <p:txBody>
            <a:bodyPr wrap="square" rtlCol="0">
              <a:spAutoFit/>
            </a:bodyPr>
            <a:lstStyle/>
            <a:p>
              <a:r>
                <a:rPr lang="en-US" sz="2400" smtClean="0"/>
                <a:t>Lg I</a:t>
              </a:r>
              <a:endParaRPr lang="en-US" sz="2400"/>
            </a:p>
          </p:txBody>
        </p:sp>
        <p:sp>
          <p:nvSpPr>
            <p:cNvPr id="20" name="TextBox 19"/>
            <p:cNvSpPr txBox="1"/>
            <p:nvPr/>
          </p:nvSpPr>
          <p:spPr>
            <a:xfrm>
              <a:off x="6858000" y="5638800"/>
              <a:ext cx="691215" cy="461665"/>
            </a:xfrm>
            <a:prstGeom prst="rect">
              <a:avLst/>
            </a:prstGeom>
            <a:noFill/>
          </p:spPr>
          <p:txBody>
            <a:bodyPr wrap="none" rtlCol="0">
              <a:spAutoFit/>
            </a:bodyPr>
            <a:lstStyle/>
            <a:p>
              <a:r>
                <a:rPr lang="en-US" sz="2400" smtClean="0"/>
                <a:t>Lg C</a:t>
              </a:r>
              <a:endParaRPr lang="en-US" sz="240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rot="5400000" flipH="1" flipV="1">
            <a:off x="-664091" y="3998015"/>
            <a:ext cx="3973833" cy="1804"/>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22826" y="5985120"/>
            <a:ext cx="6578759" cy="14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322826" y="2559401"/>
            <a:ext cx="4414693" cy="239800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3450" y="1600200"/>
            <a:ext cx="1125314" cy="415101"/>
          </a:xfrm>
          <a:prstGeom prst="rect">
            <a:avLst/>
          </a:prstGeom>
          <a:noFill/>
        </p:spPr>
        <p:txBody>
          <a:bodyPr wrap="square" rtlCol="0">
            <a:spAutoFit/>
          </a:bodyPr>
          <a:lstStyle/>
          <a:p>
            <a:r>
              <a:rPr lang="en-US" sz="2400" smtClean="0"/>
              <a:t>Lg I</a:t>
            </a:r>
            <a:endParaRPr lang="en-US" sz="2400"/>
          </a:p>
        </p:txBody>
      </p:sp>
      <p:sp>
        <p:nvSpPr>
          <p:cNvPr id="15" name="TextBox 14"/>
          <p:cNvSpPr txBox="1"/>
          <p:nvPr/>
        </p:nvSpPr>
        <p:spPr>
          <a:xfrm>
            <a:off x="7901585" y="5711062"/>
            <a:ext cx="785215" cy="415101"/>
          </a:xfrm>
          <a:prstGeom prst="rect">
            <a:avLst/>
          </a:prstGeom>
          <a:noFill/>
        </p:spPr>
        <p:txBody>
          <a:bodyPr wrap="none" rtlCol="0">
            <a:spAutoFit/>
          </a:bodyPr>
          <a:lstStyle/>
          <a:p>
            <a:r>
              <a:rPr lang="en-US" sz="2400" smtClean="0"/>
              <a:t>Lg C</a:t>
            </a:r>
            <a:endParaRPr lang="en-US" sz="2400"/>
          </a:p>
        </p:txBody>
      </p:sp>
      <p:cxnSp>
        <p:nvCxnSpPr>
          <p:cNvPr id="17" name="Straight Connector 16"/>
          <p:cNvCxnSpPr/>
          <p:nvPr/>
        </p:nvCxnSpPr>
        <p:spPr>
          <a:xfrm>
            <a:off x="1295400" y="4267200"/>
            <a:ext cx="1295400" cy="1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714500" y="5143500"/>
            <a:ext cx="1752600" cy="1588"/>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295400" y="3352800"/>
            <a:ext cx="3048000" cy="7620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3086100" y="4610100"/>
            <a:ext cx="2590800" cy="7620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95400" y="2590800"/>
            <a:ext cx="4343400" cy="15240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4038600" y="4191000"/>
            <a:ext cx="3352800" cy="15240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38400" y="6019800"/>
            <a:ext cx="685800" cy="369332"/>
          </a:xfrm>
          <a:prstGeom prst="rect">
            <a:avLst/>
          </a:prstGeom>
          <a:noFill/>
        </p:spPr>
        <p:txBody>
          <a:bodyPr wrap="square" rtlCol="0">
            <a:spAutoFit/>
          </a:bodyPr>
          <a:lstStyle/>
          <a:p>
            <a:r>
              <a:rPr lang="en-US" smtClean="0"/>
              <a:t>20</a:t>
            </a:r>
            <a:endParaRPr lang="en-US"/>
          </a:p>
        </p:txBody>
      </p:sp>
      <p:sp>
        <p:nvSpPr>
          <p:cNvPr id="35" name="TextBox 34"/>
          <p:cNvSpPr txBox="1"/>
          <p:nvPr/>
        </p:nvSpPr>
        <p:spPr>
          <a:xfrm>
            <a:off x="5638800" y="6019800"/>
            <a:ext cx="533400" cy="369332"/>
          </a:xfrm>
          <a:prstGeom prst="rect">
            <a:avLst/>
          </a:prstGeom>
          <a:noFill/>
        </p:spPr>
        <p:txBody>
          <a:bodyPr wrap="square" rtlCol="0">
            <a:spAutoFit/>
          </a:bodyPr>
          <a:lstStyle/>
          <a:p>
            <a:r>
              <a:rPr lang="en-US" smtClean="0"/>
              <a:t>70</a:t>
            </a:r>
            <a:endParaRPr lang="en-US"/>
          </a:p>
        </p:txBody>
      </p:sp>
      <p:sp>
        <p:nvSpPr>
          <p:cNvPr id="36" name="TextBox 35"/>
          <p:cNvSpPr txBox="1"/>
          <p:nvPr/>
        </p:nvSpPr>
        <p:spPr>
          <a:xfrm>
            <a:off x="838200" y="4038600"/>
            <a:ext cx="685800" cy="369332"/>
          </a:xfrm>
          <a:prstGeom prst="rect">
            <a:avLst/>
          </a:prstGeom>
          <a:noFill/>
        </p:spPr>
        <p:txBody>
          <a:bodyPr wrap="square" rtlCol="0">
            <a:spAutoFit/>
          </a:bodyPr>
          <a:lstStyle/>
          <a:p>
            <a:r>
              <a:rPr lang="en-US" smtClean="0"/>
              <a:t>40</a:t>
            </a:r>
            <a:endParaRPr lang="en-US"/>
          </a:p>
        </p:txBody>
      </p:sp>
      <p:sp>
        <p:nvSpPr>
          <p:cNvPr id="37" name="TextBox 36"/>
          <p:cNvSpPr txBox="1"/>
          <p:nvPr/>
        </p:nvSpPr>
        <p:spPr>
          <a:xfrm>
            <a:off x="838200" y="2514600"/>
            <a:ext cx="609600" cy="369332"/>
          </a:xfrm>
          <a:prstGeom prst="rect">
            <a:avLst/>
          </a:prstGeom>
          <a:noFill/>
        </p:spPr>
        <p:txBody>
          <a:bodyPr wrap="square" rtlCol="0">
            <a:spAutoFit/>
          </a:bodyPr>
          <a:lstStyle/>
          <a:p>
            <a:r>
              <a:rPr lang="en-US" smtClean="0"/>
              <a:t>60</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QUÁ TRÌNH PHÁT XẠ NGUYÊN TỬ</a:t>
            </a:r>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err="1" smtClean="0">
                <a:latin typeface="Times New Roman" pitchFamily="18" charset="0"/>
                <a:cs typeface="Times New Roman" pitchFamily="18" charset="0"/>
              </a:rPr>
              <a:t>Mô</a:t>
            </a:r>
            <a:r>
              <a:rPr lang="en-US" smtClean="0">
                <a:latin typeface="Times New Roman" pitchFamily="18" charset="0"/>
                <a:cs typeface="Times New Roman" pitchFamily="18" charset="0"/>
              </a:rPr>
              <a:t> </a:t>
            </a:r>
            <a:r>
              <a:rPr lang="en-US" err="1" smtClean="0">
                <a:latin typeface="Times New Roman" pitchFamily="18" charset="0"/>
                <a:cs typeface="Times New Roman" pitchFamily="18" charset="0"/>
              </a:rPr>
              <a:t>hình</a:t>
            </a:r>
            <a:r>
              <a:rPr lang="en-US" smtClean="0">
                <a:latin typeface="Times New Roman" pitchFamily="18" charset="0"/>
                <a:cs typeface="Times New Roman" pitchFamily="18" charset="0"/>
              </a:rPr>
              <a:t> nguyên tử của Bohr</a:t>
            </a:r>
            <a:r>
              <a:rPr lang="en-US" smtClean="0">
                <a:latin typeface="Times New Roman" pitchFamily="18" charset="0"/>
                <a:cs typeface="Times New Roman" pitchFamily="18" charset="0"/>
              </a:rPr>
              <a:t>:</a:t>
            </a:r>
          </a:p>
          <a:p>
            <a:pPr>
              <a:buNone/>
            </a:pPr>
            <a:r>
              <a:rPr lang="en-US" smtClean="0">
                <a:latin typeface="Times New Roman" pitchFamily="18" charset="0"/>
                <a:cs typeface="Times New Roman" pitchFamily="18" charset="0"/>
              </a:rPr>
              <a:t>Cần chèn vào tập tin flash: </a:t>
            </a:r>
            <a:r>
              <a:rPr lang="en-US" smtClean="0">
                <a:solidFill>
                  <a:srgbClr val="FFFF00"/>
                </a:solidFill>
                <a:latin typeface="Times New Roman" pitchFamily="18" charset="0"/>
                <a:cs typeface="Times New Roman" pitchFamily="18" charset="0"/>
              </a:rPr>
              <a:t>bohr_transitions[1].swf</a:t>
            </a:r>
            <a:endParaRPr lang="en-US" smtClean="0">
              <a:solidFill>
                <a:srgbClr val="FFFF00"/>
              </a:solidFill>
              <a:latin typeface="Times New Roman" pitchFamily="18" charset="0"/>
              <a:cs typeface="Times New Roman" pitchFamily="18" charset="0"/>
            </a:endParaRPr>
          </a:p>
          <a:p>
            <a:pPr>
              <a:buNone/>
            </a:pPr>
            <a:endParaRPr lang="en-US" smtClean="0">
              <a:latin typeface="Times New Roman" pitchFamily="18" charset="0"/>
              <a:cs typeface="Times New Roman" pitchFamily="18" charset="0"/>
            </a:endParaRPr>
          </a:p>
          <a:p>
            <a:pPr>
              <a:buNone/>
            </a:pP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143000"/>
          </a:xfrm>
        </p:spPr>
        <p:txBody>
          <a:bodyPr>
            <a:normAutofit fontScale="90000"/>
          </a:bodyPr>
          <a:lstStyle/>
          <a:p>
            <a:r>
              <a:rPr lang="en-US" smtClean="0">
                <a:latin typeface="Times New Roman" pitchFamily="18" charset="0"/>
                <a:cs typeface="Times New Roman" pitchFamily="18" charset="0"/>
                <a:hlinkClick r:id="rId2" action="ppaction://hlinkfile"/>
              </a:rPr>
              <a:t>MÁY QUANG PHỔ THƯƠNG MẠI</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CÁC THUẬT NGỮ THƯỜNG DÙNG</a:t>
            </a:r>
            <a:endParaRPr lang="en-US">
              <a:latin typeface="Times New Roman" pitchFamily="18" charset="0"/>
              <a:cs typeface="Times New Roman" pitchFamily="18" charset="0"/>
            </a:endParaRPr>
          </a:p>
        </p:txBody>
      </p:sp>
      <p:sp>
        <p:nvSpPr>
          <p:cNvPr id="7" name="Content Placeholder 6"/>
          <p:cNvSpPr>
            <a:spLocks noGrp="1"/>
          </p:cNvSpPr>
          <p:nvPr>
            <p:ph idx="1"/>
          </p:nvPr>
        </p:nvSpPr>
        <p:spPr>
          <a:xfrm>
            <a:off x="457200" y="1600201"/>
            <a:ext cx="8229600" cy="2590800"/>
          </a:xfrm>
        </p:spPr>
        <p:txBody>
          <a:bodyPr>
            <a:normAutofit fontScale="77500" lnSpcReduction="20000"/>
          </a:bodyPr>
          <a:lstStyle/>
          <a:p>
            <a:pPr marL="514350" indent="-514350">
              <a:buFont typeface="+mj-lt"/>
              <a:buAutoNum type="arabicPeriod"/>
            </a:pPr>
            <a:r>
              <a:rPr lang="en-US" smtClean="0">
                <a:latin typeface="Times New Roman" pitchFamily="18" charset="0"/>
                <a:cs typeface="Times New Roman" pitchFamily="18" charset="0"/>
              </a:rPr>
              <a:t>AAS: Atomic absorption spectroscopy (quang phổ hấp thụ nguyên tử)</a:t>
            </a:r>
          </a:p>
          <a:p>
            <a:pPr marL="514350" indent="-514350">
              <a:buFont typeface="+mj-lt"/>
              <a:buAutoNum type="arabicPeriod"/>
            </a:pPr>
            <a:r>
              <a:rPr lang="en-US" smtClean="0">
                <a:latin typeface="Times New Roman" pitchFamily="18" charset="0"/>
                <a:cs typeface="Times New Roman" pitchFamily="18" charset="0"/>
              </a:rPr>
              <a:t>GF-AAS: Graphite furnace (flameless) atomic absorption spectroscopy (quang phổ hấp thụ nguyên tử dùng lò Graphit)</a:t>
            </a:r>
          </a:p>
          <a:p>
            <a:pPr marL="514350" indent="-514350">
              <a:buFont typeface="+mj-lt"/>
              <a:buAutoNum type="arabicPeriod"/>
            </a:pPr>
            <a:r>
              <a:rPr lang="en-US" smtClean="0">
                <a:latin typeface="Times New Roman" pitchFamily="18" charset="0"/>
                <a:cs typeface="Times New Roman" pitchFamily="18" charset="0"/>
              </a:rPr>
              <a:t>FAAS: Flame atomic absorption spectroscopy</a:t>
            </a:r>
          </a:p>
          <a:p>
            <a:pPr marL="514350" indent="-514350">
              <a:buNone/>
            </a:pPr>
            <a:r>
              <a:rPr lang="en-US" smtClean="0">
                <a:latin typeface="Times New Roman" pitchFamily="18" charset="0"/>
                <a:cs typeface="Times New Roman" pitchFamily="18" charset="0"/>
              </a:rPr>
              <a:t>      (quang phổ hấp thụ nguyên tử bằng ngọn lửa khí cháy)</a:t>
            </a:r>
          </a:p>
          <a:p>
            <a:pPr marL="514350" indent="-514350">
              <a:buNone/>
            </a:pPr>
            <a:endParaRPr lang="en-US" smtClean="0">
              <a:latin typeface="Times New Roman" pitchFamily="18" charset="0"/>
              <a:cs typeface="Times New Roman" pitchFamily="18" charset="0"/>
            </a:endParaRPr>
          </a:p>
        </p:txBody>
      </p:sp>
      <p:pic>
        <p:nvPicPr>
          <p:cNvPr id="43013" name="Picture 5"/>
          <p:cNvPicPr>
            <a:picLocks noChangeAspect="1" noChangeArrowheads="1"/>
          </p:cNvPicPr>
          <p:nvPr/>
        </p:nvPicPr>
        <p:blipFill>
          <a:blip r:embed="rId2"/>
          <a:srcRect/>
          <a:stretch>
            <a:fillRect/>
          </a:stretch>
        </p:blipFill>
        <p:spPr bwMode="auto">
          <a:xfrm>
            <a:off x="609600" y="4343400"/>
            <a:ext cx="7210602" cy="2276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986" name="Picture 2"/>
          <p:cNvPicPr>
            <a:picLocks noGrp="1" noChangeAspect="1" noChangeArrowheads="1"/>
          </p:cNvPicPr>
          <p:nvPr>
            <p:ph idx="1"/>
          </p:nvPr>
        </p:nvPicPr>
        <p:blipFill>
          <a:blip r:embed="rId2"/>
          <a:srcRect/>
          <a:stretch>
            <a:fillRect/>
          </a:stretch>
        </p:blipFill>
        <p:spPr bwMode="auto">
          <a:xfrm>
            <a:off x="0" y="0"/>
            <a:ext cx="8932117"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Danh mục tài liệu tham khảo</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marL="514350" indent="-514350">
              <a:buNone/>
            </a:pPr>
            <a:r>
              <a:rPr lang="en-US" sz="2200" smtClean="0">
                <a:latin typeface="Times New Roman" pitchFamily="18" charset="0"/>
                <a:cs typeface="Times New Roman" pitchFamily="18" charset="0"/>
              </a:rPr>
              <a:t>Báo cáo khoa học:</a:t>
            </a:r>
          </a:p>
          <a:p>
            <a:pPr>
              <a:buNone/>
            </a:pPr>
            <a:r>
              <a:rPr lang="en-US" sz="2200" smtClean="0"/>
              <a:t>1.      Analytical methods for determination of metals in environmental samples, G. de Gennaro, B.E. Daresta, P. Ielpo, M. Placentino LEnviroS, Laboratory of Environmental Sustainability  Department of Chemistry .</a:t>
            </a:r>
          </a:p>
          <a:p>
            <a:pPr>
              <a:buNone/>
            </a:pPr>
            <a:endParaRPr lang="en-US" sz="2200" smtClean="0">
              <a:latin typeface="Times New Roman" pitchFamily="18" charset="0"/>
              <a:cs typeface="Times New Roman" pitchFamily="18" charset="0"/>
            </a:endParaRPr>
          </a:p>
          <a:p>
            <a:pPr marL="514350" indent="-514350">
              <a:buNone/>
            </a:pPr>
            <a:r>
              <a:rPr lang="en-US" sz="2200" smtClean="0"/>
              <a:t>2.     Atomic emission spectroscopy, </a:t>
            </a:r>
            <a:r>
              <a:rPr lang="en-US" altLang="ko-KR" sz="2200" smtClean="0"/>
              <a:t>Yongsik Lee, May 14, 2004.</a:t>
            </a:r>
          </a:p>
          <a:p>
            <a:pPr marL="514350" indent="-514350">
              <a:buNone/>
            </a:pPr>
            <a:endParaRPr lang="en-US" altLang="ko-KR" sz="2200" smtClean="0"/>
          </a:p>
          <a:p>
            <a:pPr marL="514350" indent="-514350">
              <a:buNone/>
            </a:pPr>
            <a:r>
              <a:rPr lang="en-US" sz="2200" b="1" smtClean="0"/>
              <a:t>3.      Spectroscopy and the Quantum Mechanical Model, </a:t>
            </a:r>
            <a:r>
              <a:rPr lang="en-US" sz="2200" smtClean="0"/>
              <a:t>Sevian, UMass Boston.</a:t>
            </a:r>
          </a:p>
          <a:p>
            <a:pPr marL="514350" indent="-514350">
              <a:buNone/>
            </a:pPr>
            <a:endParaRPr lang="en-US" sz="2200" smtClean="0"/>
          </a:p>
          <a:p>
            <a:pPr>
              <a:buNone/>
            </a:pPr>
            <a:r>
              <a:rPr lang="en-US" sz="2200" smtClean="0"/>
              <a:t>4.      Diffraction Gratings, </a:t>
            </a:r>
            <a:r>
              <a:rPr lang="en-US" sz="2200" b="1" i="1" smtClean="0"/>
              <a:t>Weldon J. Wilson, </a:t>
            </a:r>
            <a:r>
              <a:rPr lang="en-US" sz="2200" smtClean="0"/>
              <a:t>Physics and Engineering Howell Hall.</a:t>
            </a:r>
          </a:p>
          <a:p>
            <a:pPr>
              <a:buNone/>
            </a:pPr>
            <a:endParaRPr lang="en-US" sz="2200" smtClean="0"/>
          </a:p>
          <a:p>
            <a:pPr>
              <a:buNone/>
            </a:pPr>
            <a:r>
              <a:rPr lang="en-US" sz="2200" smtClean="0"/>
              <a:t>5.      Elemental Analyses by ICP-AESHenry Gong, Senior Analytical Chemist, Materials Research institute      PENNSTATE.</a:t>
            </a:r>
          </a:p>
          <a:p>
            <a:pPr>
              <a:buNone/>
            </a:pPr>
            <a:endParaRPr lang="en-US" sz="2200" smtClean="0"/>
          </a:p>
          <a:p>
            <a:pPr>
              <a:buNone/>
            </a:pPr>
            <a:r>
              <a:rPr lang="en-US" sz="2200" b="1" smtClean="0"/>
              <a:t>6.      </a:t>
            </a:r>
            <a:r>
              <a:rPr lang="fr-FR" sz="2200" b="1" smtClean="0"/>
              <a:t>Physique de la lumière 1, Par Alain Klotz, Maître de conférences section 34.</a:t>
            </a:r>
          </a:p>
          <a:p>
            <a:pPr>
              <a:buNone/>
            </a:pPr>
            <a:endParaRPr lang="fr-FR" sz="2200" b="1" smtClean="0"/>
          </a:p>
          <a:p>
            <a:pPr>
              <a:buNone/>
            </a:pPr>
            <a:r>
              <a:rPr lang="fr-FR" sz="2200" b="1" smtClean="0"/>
              <a:t>7.</a:t>
            </a:r>
            <a:r>
              <a:rPr lang="en-US" sz="2200" b="1" smtClean="0"/>
              <a:t>      Atomemission : Optische Systeme, </a:t>
            </a:r>
            <a:r>
              <a:rPr lang="en-US" sz="2200" smtClean="0"/>
              <a:t>Kurzer Überblick, Umweltforschungszentrum Leipzig-Halle ; Department Analytik.</a:t>
            </a:r>
          </a:p>
          <a:p>
            <a:pPr>
              <a:buNone/>
            </a:pPr>
            <a:endParaRPr lang="en-US" sz="2200" smtClean="0"/>
          </a:p>
          <a:p>
            <a:pPr>
              <a:buNone/>
            </a:pPr>
            <a:r>
              <a:rPr lang="en-US" sz="2200" b="1" smtClean="0"/>
              <a:t>8.      Atomabsorptionsspektroskopie (AAS) und </a:t>
            </a:r>
            <a:r>
              <a:rPr lang="de-DE" sz="2200" b="1" smtClean="0"/>
              <a:t>Atomemissionsspektroskopie (AES) auch OES (Optische </a:t>
            </a:r>
            <a:r>
              <a:rPr lang="en-US" sz="2200" smtClean="0"/>
              <a:t>Emissionsspektroskopie), Thorsten Hoffmann, Quantitative Anorganische Analyse.</a:t>
            </a:r>
            <a:endParaRPr lang="fr-FR" sz="2200" b="1" smtClean="0"/>
          </a:p>
          <a:p>
            <a:pPr>
              <a:buNone/>
            </a:pPr>
            <a:endParaRPr lang="fr-FR" sz="2200" b="1" smtClean="0"/>
          </a:p>
          <a:p>
            <a:pPr>
              <a:buNone/>
            </a:pPr>
            <a:endParaRPr lang="fr-FR" sz="2200" b="1" smtClean="0"/>
          </a:p>
          <a:p>
            <a:pPr>
              <a:buNone/>
            </a:pPr>
            <a:endParaRPr lang="fr-FR" b="1" smtClean="0"/>
          </a:p>
          <a:p>
            <a:pPr marL="514350" indent="-514350">
              <a:buAutoNum type="arabicPeriod"/>
            </a:pPr>
            <a:endParaRPr lang="fr-FR" b="1" smtClean="0"/>
          </a:p>
          <a:p>
            <a:pPr>
              <a:buNone/>
            </a:pPr>
            <a:endParaRPr lang="fr-FR" b="1" smtClean="0"/>
          </a:p>
          <a:p>
            <a:pPr>
              <a:buNone/>
            </a:pPr>
            <a:endParaRPr lang="fr-FR" b="1" smtClean="0"/>
          </a:p>
          <a:p>
            <a:pPr>
              <a:buNone/>
            </a:pPr>
            <a:endParaRPr lang="en-US" smtClean="0"/>
          </a:p>
          <a:p>
            <a:pPr>
              <a:buNone/>
            </a:pPr>
            <a:endParaRPr lang="en-US" smtClean="0"/>
          </a:p>
          <a:p>
            <a:pPr marL="514350" indent="-514350">
              <a:buFont typeface="+mj-lt"/>
              <a:buAutoNum type="arabicPeriod"/>
            </a:pPr>
            <a:endParaRPr lang="en-US" smtClean="0"/>
          </a:p>
          <a:p>
            <a:pPr marL="514350" indent="-514350">
              <a:buFont typeface="+mj-lt"/>
              <a:buAutoNum type="arabicPeriod"/>
            </a:pPr>
            <a:endParaRPr lang="en-US" altLang="ko-KR" smtClean="0"/>
          </a:p>
          <a:p>
            <a:pPr marL="514350" indent="-514350">
              <a:buFont typeface="+mj-lt"/>
              <a:buAutoNum type="arabicPeriod"/>
            </a:pPr>
            <a:endParaRPr lang="en-US" altLang="ko-KR" smtClean="0"/>
          </a:p>
          <a:p>
            <a:pPr marL="514350" indent="-514350">
              <a:buFont typeface="+mj-lt"/>
              <a:buAutoNum type="arabicPeriod"/>
            </a:pP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Sách</a:t>
            </a:r>
            <a:endParaRPr lang="en-US"/>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b="1" smtClean="0">
                <a:latin typeface="Times New Roman" pitchFamily="18" charset="0"/>
                <a:cs typeface="Times New Roman" pitchFamily="18" charset="0"/>
              </a:rPr>
              <a:t>Concepts, Instrumentation and Techniques in Inductively Coupled Plasma Optical Emission Spectrometry, Charles B. Boss and Kenneth J. Fredeen, Second Edition, Perkin Elmer</a:t>
            </a:r>
          </a:p>
          <a:p>
            <a:pPr>
              <a:buNone/>
            </a:pPr>
            <a:r>
              <a:rPr lang="en-US" smtClean="0">
                <a:latin typeface="Times New Roman" pitchFamily="18" charset="0"/>
                <a:cs typeface="Times New Roman" pitchFamily="18" charset="0"/>
              </a:rPr>
              <a:t>2.  DIFFRACTION GRATING HANDBOOK,    </a:t>
            </a:r>
            <a:r>
              <a:rPr lang="en-US" i="1" smtClean="0">
                <a:latin typeface="Times New Roman" pitchFamily="18" charset="0"/>
                <a:cs typeface="Times New Roman" pitchFamily="18" charset="0"/>
              </a:rPr>
              <a:t>fifth edition, </a:t>
            </a:r>
            <a:r>
              <a:rPr lang="en-US" smtClean="0">
                <a:latin typeface="Times New Roman" pitchFamily="18" charset="0"/>
                <a:cs typeface="Times New Roman" pitchFamily="18" charset="0"/>
              </a:rPr>
              <a:t>Christopher Palmer.</a:t>
            </a:r>
          </a:p>
          <a:p>
            <a:pPr>
              <a:buNone/>
            </a:pPr>
            <a:r>
              <a:rPr lang="en-US" b="1" smtClean="0">
                <a:latin typeface="Times New Roman" pitchFamily="18" charset="0"/>
                <a:cs typeface="Times New Roman" pitchFamily="18" charset="0"/>
              </a:rPr>
              <a:t>3.  Handbook of Spectroscopy,</a:t>
            </a:r>
            <a:r>
              <a:rPr lang="en-US" i="1" smtClean="0">
                <a:latin typeface="Times New Roman" pitchFamily="18" charset="0"/>
                <a:cs typeface="Times New Roman" pitchFamily="18" charset="0"/>
              </a:rPr>
              <a:t> G. Gauglitz and     T. Vo-Dinh.</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2133601" y="152400"/>
            <a:ext cx="4222750" cy="584775"/>
          </a:xfrm>
          <a:prstGeom prst="rect">
            <a:avLst/>
          </a:prstGeom>
          <a:noFill/>
          <a:ln w="9525">
            <a:noFill/>
            <a:miter lim="800000"/>
            <a:headEnd/>
            <a:tailEnd/>
          </a:ln>
          <a:effectLst/>
        </p:spPr>
        <p:txBody>
          <a:bodyPr wrap="square">
            <a:spAutoFit/>
          </a:bodyPr>
          <a:lstStyle/>
          <a:p>
            <a:pPr algn="ctr"/>
            <a:r>
              <a:rPr lang="fr-FR" sz="3200" b="1" dirty="0" smtClean="0">
                <a:latin typeface="Times New Roman" pitchFamily="18" charset="0"/>
                <a:cs typeface="Times New Roman" pitchFamily="18" charset="0"/>
              </a:rPr>
              <a:t>Nguyên tử nhìn gần</a:t>
            </a:r>
            <a:endParaRPr lang="fr-FR" sz="3200" b="1" dirty="0">
              <a:latin typeface="Times New Roman" pitchFamily="18" charset="0"/>
              <a:cs typeface="Times New Roman" pitchFamily="18" charset="0"/>
            </a:endParaRPr>
          </a:p>
        </p:txBody>
      </p:sp>
      <p:sp>
        <p:nvSpPr>
          <p:cNvPr id="5128" name="Text Box 8"/>
          <p:cNvSpPr txBox="1">
            <a:spLocks noChangeArrowheads="1"/>
          </p:cNvSpPr>
          <p:nvPr/>
        </p:nvSpPr>
        <p:spPr bwMode="auto">
          <a:xfrm>
            <a:off x="723900" y="838200"/>
            <a:ext cx="7696200" cy="369332"/>
          </a:xfrm>
          <a:prstGeom prst="rect">
            <a:avLst/>
          </a:prstGeom>
          <a:noFill/>
          <a:ln w="9525">
            <a:noFill/>
            <a:miter lim="800000"/>
            <a:headEnd/>
            <a:tailEnd/>
          </a:ln>
          <a:effectLst/>
        </p:spPr>
        <p:txBody>
          <a:bodyPr>
            <a:spAutoFit/>
          </a:bodyPr>
          <a:lstStyle/>
          <a:p>
            <a:pPr algn="ctr"/>
            <a:r>
              <a:rPr lang="fr-FR" b="1" smtClean="0">
                <a:latin typeface="Times New Roman" pitchFamily="18" charset="0"/>
                <a:cs typeface="Times New Roman" pitchFamily="18" charset="0"/>
              </a:rPr>
              <a:t>Nguyên tử hidrô và những trạng thái kích thích của nó</a:t>
            </a:r>
            <a:endParaRPr lang="fr-FR" b="1">
              <a:latin typeface="Times New Roman" pitchFamily="18" charset="0"/>
              <a:cs typeface="Times New Roman" pitchFamily="18" charset="0"/>
            </a:endParaRPr>
          </a:p>
        </p:txBody>
      </p:sp>
      <p:grpSp>
        <p:nvGrpSpPr>
          <p:cNvPr id="2" name="Group 10"/>
          <p:cNvGrpSpPr>
            <a:grpSpLocks/>
          </p:cNvGrpSpPr>
          <p:nvPr/>
        </p:nvGrpSpPr>
        <p:grpSpPr bwMode="auto">
          <a:xfrm>
            <a:off x="2266950" y="6019800"/>
            <a:ext cx="4610100" cy="609600"/>
            <a:chOff x="1428" y="3792"/>
            <a:chExt cx="2904" cy="384"/>
          </a:xfrm>
        </p:grpSpPr>
        <p:sp>
          <p:nvSpPr>
            <p:cNvPr id="5131" name="Line 11"/>
            <p:cNvSpPr>
              <a:spLocks noChangeShapeType="1"/>
            </p:cNvSpPr>
            <p:nvPr/>
          </p:nvSpPr>
          <p:spPr bwMode="auto">
            <a:xfrm flipV="1">
              <a:off x="1428" y="4176"/>
              <a:ext cx="2904" cy="0"/>
            </a:xfrm>
            <a:prstGeom prst="line">
              <a:avLst/>
            </a:prstGeom>
            <a:noFill/>
            <a:ln w="63500">
              <a:solidFill>
                <a:srgbClr val="FFFF00"/>
              </a:solidFill>
              <a:round/>
              <a:headEnd type="triangle" w="med" len="med"/>
              <a:tailEnd type="triangle" w="med" len="med"/>
            </a:ln>
            <a:effectLst/>
          </p:spPr>
          <p:txBody>
            <a:bodyPr/>
            <a:lstStyle/>
            <a:p>
              <a:endParaRPr lang="en-US"/>
            </a:p>
          </p:txBody>
        </p:sp>
        <p:sp>
          <p:nvSpPr>
            <p:cNvPr id="5132" name="Text Box 12"/>
            <p:cNvSpPr txBox="1">
              <a:spLocks noChangeArrowheads="1"/>
            </p:cNvSpPr>
            <p:nvPr/>
          </p:nvSpPr>
          <p:spPr bwMode="auto">
            <a:xfrm>
              <a:off x="2005" y="3792"/>
              <a:ext cx="1749" cy="365"/>
            </a:xfrm>
            <a:prstGeom prst="rect">
              <a:avLst/>
            </a:prstGeom>
            <a:noFill/>
            <a:ln w="9525">
              <a:noFill/>
              <a:miter lim="800000"/>
              <a:headEnd/>
              <a:tailEnd/>
            </a:ln>
            <a:effectLst/>
          </p:spPr>
          <p:txBody>
            <a:bodyPr>
              <a:spAutoFit/>
            </a:bodyPr>
            <a:lstStyle/>
            <a:p>
              <a:pPr algn="ctr"/>
              <a:r>
                <a:rPr lang="fr-FR" sz="3200" b="1"/>
                <a:t>20 Angströms</a:t>
              </a:r>
            </a:p>
          </p:txBody>
        </p:sp>
      </p:grpSp>
      <p:grpSp>
        <p:nvGrpSpPr>
          <p:cNvPr id="3" name="Group 14"/>
          <p:cNvGrpSpPr>
            <a:grpSpLocks/>
          </p:cNvGrpSpPr>
          <p:nvPr/>
        </p:nvGrpSpPr>
        <p:grpSpPr bwMode="auto">
          <a:xfrm>
            <a:off x="2286000" y="1371600"/>
            <a:ext cx="4572000" cy="4572000"/>
            <a:chOff x="1440" y="864"/>
            <a:chExt cx="2880" cy="2880"/>
          </a:xfrm>
        </p:grpSpPr>
        <p:pic>
          <p:nvPicPr>
            <p:cNvPr id="5129" name="Picture 9" descr="D:\oleron\orb1s.png"/>
            <p:cNvPicPr>
              <a:picLocks noChangeAspect="1" noChangeArrowheads="1"/>
            </p:cNvPicPr>
            <p:nvPr/>
          </p:nvPicPr>
          <p:blipFill>
            <a:blip r:embed="rId2"/>
            <a:srcRect/>
            <a:stretch>
              <a:fillRect/>
            </a:stretch>
          </p:blipFill>
          <p:spPr bwMode="auto">
            <a:xfrm>
              <a:off x="1440" y="864"/>
              <a:ext cx="2880" cy="2880"/>
            </a:xfrm>
            <a:prstGeom prst="rect">
              <a:avLst/>
            </a:prstGeom>
            <a:noFill/>
          </p:spPr>
        </p:pic>
        <p:sp>
          <p:nvSpPr>
            <p:cNvPr id="5133" name="Text Box 13"/>
            <p:cNvSpPr txBox="1">
              <a:spLocks noChangeArrowheads="1"/>
            </p:cNvSpPr>
            <p:nvPr/>
          </p:nvSpPr>
          <p:spPr bwMode="auto">
            <a:xfrm>
              <a:off x="1991" y="3408"/>
              <a:ext cx="1777" cy="288"/>
            </a:xfrm>
            <a:prstGeom prst="rect">
              <a:avLst/>
            </a:prstGeom>
            <a:noFill/>
            <a:ln w="9525">
              <a:noFill/>
              <a:miter lim="800000"/>
              <a:headEnd/>
              <a:tailEnd/>
            </a:ln>
            <a:effectLst/>
          </p:spPr>
          <p:txBody>
            <a:bodyPr wrap="none">
              <a:spAutoFit/>
            </a:bodyPr>
            <a:lstStyle/>
            <a:p>
              <a:r>
                <a:rPr lang="fr-FR"/>
                <a:t>État fondamental (1s)</a:t>
              </a:r>
            </a:p>
          </p:txBody>
        </p:sp>
      </p:grpSp>
      <p:grpSp>
        <p:nvGrpSpPr>
          <p:cNvPr id="4" name="Group 17"/>
          <p:cNvGrpSpPr>
            <a:grpSpLocks/>
          </p:cNvGrpSpPr>
          <p:nvPr/>
        </p:nvGrpSpPr>
        <p:grpSpPr bwMode="auto">
          <a:xfrm>
            <a:off x="2286000" y="1371600"/>
            <a:ext cx="4572000" cy="4572000"/>
            <a:chOff x="288" y="864"/>
            <a:chExt cx="2880" cy="2880"/>
          </a:xfrm>
        </p:grpSpPr>
        <p:pic>
          <p:nvPicPr>
            <p:cNvPr id="5135" name="Picture 15" descr="D:\oleron\orb2s.png"/>
            <p:cNvPicPr>
              <a:picLocks noChangeAspect="1" noChangeArrowheads="1"/>
            </p:cNvPicPr>
            <p:nvPr/>
          </p:nvPicPr>
          <p:blipFill>
            <a:blip r:embed="rId3"/>
            <a:srcRect/>
            <a:stretch>
              <a:fillRect/>
            </a:stretch>
          </p:blipFill>
          <p:spPr bwMode="auto">
            <a:xfrm>
              <a:off x="288" y="864"/>
              <a:ext cx="2880" cy="2880"/>
            </a:xfrm>
            <a:prstGeom prst="rect">
              <a:avLst/>
            </a:prstGeom>
            <a:noFill/>
          </p:spPr>
        </p:pic>
        <p:sp>
          <p:nvSpPr>
            <p:cNvPr id="5136" name="Text Box 16"/>
            <p:cNvSpPr txBox="1">
              <a:spLocks noChangeArrowheads="1"/>
            </p:cNvSpPr>
            <p:nvPr/>
          </p:nvSpPr>
          <p:spPr bwMode="auto">
            <a:xfrm>
              <a:off x="1104" y="3360"/>
              <a:ext cx="1276" cy="288"/>
            </a:xfrm>
            <a:prstGeom prst="rect">
              <a:avLst/>
            </a:prstGeom>
            <a:noFill/>
            <a:ln w="9525">
              <a:noFill/>
              <a:miter lim="800000"/>
              <a:headEnd/>
              <a:tailEnd/>
            </a:ln>
            <a:effectLst/>
          </p:spPr>
          <p:txBody>
            <a:bodyPr wrap="none">
              <a:spAutoFit/>
            </a:bodyPr>
            <a:lstStyle/>
            <a:p>
              <a:r>
                <a:rPr lang="fr-FR"/>
                <a:t>Etat excité (2s)</a:t>
              </a:r>
            </a:p>
          </p:txBody>
        </p:sp>
      </p:grpSp>
      <p:grpSp>
        <p:nvGrpSpPr>
          <p:cNvPr id="5" name="Group 20"/>
          <p:cNvGrpSpPr>
            <a:grpSpLocks/>
          </p:cNvGrpSpPr>
          <p:nvPr/>
        </p:nvGrpSpPr>
        <p:grpSpPr bwMode="auto">
          <a:xfrm>
            <a:off x="2286000" y="1371600"/>
            <a:ext cx="4572000" cy="4572000"/>
            <a:chOff x="96" y="864"/>
            <a:chExt cx="2880" cy="2880"/>
          </a:xfrm>
        </p:grpSpPr>
        <p:pic>
          <p:nvPicPr>
            <p:cNvPr id="5138" name="Picture 18" descr="D:\oleron\orb2p.png"/>
            <p:cNvPicPr>
              <a:picLocks noChangeAspect="1" noChangeArrowheads="1"/>
            </p:cNvPicPr>
            <p:nvPr/>
          </p:nvPicPr>
          <p:blipFill>
            <a:blip r:embed="rId4"/>
            <a:srcRect/>
            <a:stretch>
              <a:fillRect/>
            </a:stretch>
          </p:blipFill>
          <p:spPr bwMode="auto">
            <a:xfrm>
              <a:off x="96" y="864"/>
              <a:ext cx="2880" cy="2880"/>
            </a:xfrm>
            <a:prstGeom prst="rect">
              <a:avLst/>
            </a:prstGeom>
            <a:noFill/>
          </p:spPr>
        </p:pic>
        <p:sp>
          <p:nvSpPr>
            <p:cNvPr id="5139" name="Text Box 19"/>
            <p:cNvSpPr txBox="1">
              <a:spLocks noChangeArrowheads="1"/>
            </p:cNvSpPr>
            <p:nvPr/>
          </p:nvSpPr>
          <p:spPr bwMode="auto">
            <a:xfrm>
              <a:off x="912" y="3360"/>
              <a:ext cx="1297" cy="288"/>
            </a:xfrm>
            <a:prstGeom prst="rect">
              <a:avLst/>
            </a:prstGeom>
            <a:noFill/>
            <a:ln w="9525">
              <a:noFill/>
              <a:miter lim="800000"/>
              <a:headEnd/>
              <a:tailEnd/>
            </a:ln>
            <a:effectLst/>
          </p:spPr>
          <p:txBody>
            <a:bodyPr wrap="none">
              <a:spAutoFit/>
            </a:bodyPr>
            <a:lstStyle/>
            <a:p>
              <a:r>
                <a:rPr lang="fr-FR"/>
                <a:t>Etat excité (2p)</a:t>
              </a:r>
            </a:p>
          </p:txBody>
        </p:sp>
      </p:grpSp>
      <p:grpSp>
        <p:nvGrpSpPr>
          <p:cNvPr id="6" name="Group 23"/>
          <p:cNvGrpSpPr>
            <a:grpSpLocks/>
          </p:cNvGrpSpPr>
          <p:nvPr/>
        </p:nvGrpSpPr>
        <p:grpSpPr bwMode="auto">
          <a:xfrm>
            <a:off x="2286000" y="1371600"/>
            <a:ext cx="4572000" cy="4572000"/>
            <a:chOff x="192" y="816"/>
            <a:chExt cx="2880" cy="2880"/>
          </a:xfrm>
        </p:grpSpPr>
        <p:pic>
          <p:nvPicPr>
            <p:cNvPr id="5141" name="Picture 21" descr="D:\oleron\orb3s.png"/>
            <p:cNvPicPr>
              <a:picLocks noChangeAspect="1" noChangeArrowheads="1"/>
            </p:cNvPicPr>
            <p:nvPr/>
          </p:nvPicPr>
          <p:blipFill>
            <a:blip r:embed="rId5"/>
            <a:srcRect/>
            <a:stretch>
              <a:fillRect/>
            </a:stretch>
          </p:blipFill>
          <p:spPr bwMode="auto">
            <a:xfrm>
              <a:off x="192" y="816"/>
              <a:ext cx="2880" cy="2880"/>
            </a:xfrm>
            <a:prstGeom prst="rect">
              <a:avLst/>
            </a:prstGeom>
            <a:noFill/>
          </p:spPr>
        </p:pic>
        <p:sp>
          <p:nvSpPr>
            <p:cNvPr id="5142" name="Text Box 22"/>
            <p:cNvSpPr txBox="1">
              <a:spLocks noChangeArrowheads="1"/>
            </p:cNvSpPr>
            <p:nvPr/>
          </p:nvSpPr>
          <p:spPr bwMode="auto">
            <a:xfrm>
              <a:off x="998" y="3338"/>
              <a:ext cx="1276" cy="288"/>
            </a:xfrm>
            <a:prstGeom prst="rect">
              <a:avLst/>
            </a:prstGeom>
            <a:noFill/>
            <a:ln w="9525">
              <a:noFill/>
              <a:miter lim="800000"/>
              <a:headEnd/>
              <a:tailEnd/>
            </a:ln>
            <a:effectLst/>
          </p:spPr>
          <p:txBody>
            <a:bodyPr wrap="none">
              <a:spAutoFit/>
            </a:bodyPr>
            <a:lstStyle/>
            <a:p>
              <a:r>
                <a:rPr lang="fr-FR"/>
                <a:t>Etat excité (3s)</a:t>
              </a:r>
            </a:p>
          </p:txBody>
        </p:sp>
      </p:grpSp>
      <p:grpSp>
        <p:nvGrpSpPr>
          <p:cNvPr id="7" name="Group 26"/>
          <p:cNvGrpSpPr>
            <a:grpSpLocks/>
          </p:cNvGrpSpPr>
          <p:nvPr/>
        </p:nvGrpSpPr>
        <p:grpSpPr bwMode="auto">
          <a:xfrm>
            <a:off x="2286000" y="1371600"/>
            <a:ext cx="4572000" cy="4572000"/>
            <a:chOff x="0" y="864"/>
            <a:chExt cx="2880" cy="2880"/>
          </a:xfrm>
        </p:grpSpPr>
        <p:pic>
          <p:nvPicPr>
            <p:cNvPr id="5144" name="Picture 24" descr="D:\oleron\orb3p.png"/>
            <p:cNvPicPr>
              <a:picLocks noChangeAspect="1" noChangeArrowheads="1"/>
            </p:cNvPicPr>
            <p:nvPr/>
          </p:nvPicPr>
          <p:blipFill>
            <a:blip r:embed="rId6"/>
            <a:srcRect/>
            <a:stretch>
              <a:fillRect/>
            </a:stretch>
          </p:blipFill>
          <p:spPr bwMode="auto">
            <a:xfrm>
              <a:off x="0" y="864"/>
              <a:ext cx="2880" cy="2880"/>
            </a:xfrm>
            <a:prstGeom prst="rect">
              <a:avLst/>
            </a:prstGeom>
            <a:noFill/>
          </p:spPr>
        </p:pic>
        <p:sp>
          <p:nvSpPr>
            <p:cNvPr id="5145" name="Text Box 25"/>
            <p:cNvSpPr txBox="1">
              <a:spLocks noChangeArrowheads="1"/>
            </p:cNvSpPr>
            <p:nvPr/>
          </p:nvSpPr>
          <p:spPr bwMode="auto">
            <a:xfrm>
              <a:off x="768" y="3360"/>
              <a:ext cx="1297" cy="288"/>
            </a:xfrm>
            <a:prstGeom prst="rect">
              <a:avLst/>
            </a:prstGeom>
            <a:noFill/>
            <a:ln w="9525">
              <a:noFill/>
              <a:miter lim="800000"/>
              <a:headEnd/>
              <a:tailEnd/>
            </a:ln>
            <a:effectLst/>
          </p:spPr>
          <p:txBody>
            <a:bodyPr wrap="none">
              <a:spAutoFit/>
            </a:bodyPr>
            <a:lstStyle/>
            <a:p>
              <a:r>
                <a:rPr lang="fr-FR"/>
                <a:t>Etat excité (3p)</a:t>
              </a:r>
            </a:p>
          </p:txBody>
        </p:sp>
      </p:grpSp>
      <p:grpSp>
        <p:nvGrpSpPr>
          <p:cNvPr id="8" name="Group 29"/>
          <p:cNvGrpSpPr>
            <a:grpSpLocks/>
          </p:cNvGrpSpPr>
          <p:nvPr/>
        </p:nvGrpSpPr>
        <p:grpSpPr bwMode="auto">
          <a:xfrm>
            <a:off x="2286000" y="1371600"/>
            <a:ext cx="4572000" cy="4572000"/>
            <a:chOff x="-144" y="912"/>
            <a:chExt cx="2880" cy="2880"/>
          </a:xfrm>
        </p:grpSpPr>
        <p:pic>
          <p:nvPicPr>
            <p:cNvPr id="5147" name="Picture 27" descr="D:\oleron\orb3d.png"/>
            <p:cNvPicPr>
              <a:picLocks noChangeAspect="1" noChangeArrowheads="1"/>
            </p:cNvPicPr>
            <p:nvPr/>
          </p:nvPicPr>
          <p:blipFill>
            <a:blip r:embed="rId7"/>
            <a:srcRect/>
            <a:stretch>
              <a:fillRect/>
            </a:stretch>
          </p:blipFill>
          <p:spPr bwMode="auto">
            <a:xfrm>
              <a:off x="-144" y="912"/>
              <a:ext cx="2880" cy="2880"/>
            </a:xfrm>
            <a:prstGeom prst="rect">
              <a:avLst/>
            </a:prstGeom>
            <a:noFill/>
          </p:spPr>
        </p:pic>
        <p:sp>
          <p:nvSpPr>
            <p:cNvPr id="5148" name="Text Box 28"/>
            <p:cNvSpPr txBox="1">
              <a:spLocks noChangeArrowheads="1"/>
            </p:cNvSpPr>
            <p:nvPr/>
          </p:nvSpPr>
          <p:spPr bwMode="auto">
            <a:xfrm>
              <a:off x="624" y="3408"/>
              <a:ext cx="1297" cy="288"/>
            </a:xfrm>
            <a:prstGeom prst="rect">
              <a:avLst/>
            </a:prstGeom>
            <a:noFill/>
            <a:ln w="9525">
              <a:noFill/>
              <a:miter lim="800000"/>
              <a:headEnd/>
              <a:tailEnd/>
            </a:ln>
            <a:effectLst/>
          </p:spPr>
          <p:txBody>
            <a:bodyPr wrap="none">
              <a:spAutoFit/>
            </a:bodyPr>
            <a:lstStyle/>
            <a:p>
              <a:r>
                <a:rPr lang="fr-FR"/>
                <a:t>Etat excité (3d)</a:t>
              </a:r>
            </a:p>
          </p:txBody>
        </p:sp>
      </p:grpSp>
      <p:pic>
        <p:nvPicPr>
          <p:cNvPr id="5150" name="Picture 30" descr="D:\oleron\bohrorb3d.png"/>
          <p:cNvPicPr>
            <a:picLocks noChangeAspect="1" noChangeArrowheads="1"/>
          </p:cNvPicPr>
          <p:nvPr/>
        </p:nvPicPr>
        <p:blipFill>
          <a:blip r:embed="rId8"/>
          <a:srcRect/>
          <a:stretch>
            <a:fillRect/>
          </a:stretch>
        </p:blipFill>
        <p:spPr bwMode="auto">
          <a:xfrm>
            <a:off x="2286000" y="1371600"/>
            <a:ext cx="4572000" cy="4572000"/>
          </a:xfrm>
          <a:prstGeom prst="rect">
            <a:avLst/>
          </a:prstGeom>
          <a:noFill/>
        </p:spPr>
      </p:pic>
      <p:grpSp>
        <p:nvGrpSpPr>
          <p:cNvPr id="9" name="Group 33"/>
          <p:cNvGrpSpPr>
            <a:grpSpLocks/>
          </p:cNvGrpSpPr>
          <p:nvPr/>
        </p:nvGrpSpPr>
        <p:grpSpPr bwMode="auto">
          <a:xfrm>
            <a:off x="2286000" y="1371600"/>
            <a:ext cx="4572000" cy="4572000"/>
            <a:chOff x="0" y="864"/>
            <a:chExt cx="2880" cy="2880"/>
          </a:xfrm>
        </p:grpSpPr>
        <p:pic>
          <p:nvPicPr>
            <p:cNvPr id="5151" name="Picture 31"/>
            <p:cNvPicPr>
              <a:picLocks noChangeAspect="1" noChangeArrowheads="1"/>
            </p:cNvPicPr>
            <p:nvPr/>
          </p:nvPicPr>
          <p:blipFill>
            <a:blip r:embed="rId9"/>
            <a:srcRect/>
            <a:stretch>
              <a:fillRect/>
            </a:stretch>
          </p:blipFill>
          <p:spPr bwMode="auto">
            <a:xfrm>
              <a:off x="0" y="864"/>
              <a:ext cx="2880" cy="2880"/>
            </a:xfrm>
            <a:prstGeom prst="rect">
              <a:avLst/>
            </a:prstGeom>
            <a:noFill/>
            <a:ln w="9525">
              <a:noFill/>
              <a:miter lim="800000"/>
              <a:headEnd/>
              <a:tailEnd/>
            </a:ln>
            <a:effectLst/>
          </p:spPr>
        </p:pic>
        <p:sp>
          <p:nvSpPr>
            <p:cNvPr id="5152" name="Text Box 32"/>
            <p:cNvSpPr txBox="1">
              <a:spLocks noChangeArrowheads="1"/>
            </p:cNvSpPr>
            <p:nvPr/>
          </p:nvSpPr>
          <p:spPr bwMode="auto">
            <a:xfrm>
              <a:off x="0" y="3456"/>
              <a:ext cx="2762" cy="250"/>
            </a:xfrm>
            <a:prstGeom prst="rect">
              <a:avLst/>
            </a:prstGeom>
            <a:noFill/>
            <a:ln w="9525">
              <a:noFill/>
              <a:miter lim="800000"/>
              <a:headEnd/>
              <a:tailEnd/>
            </a:ln>
            <a:effectLst/>
          </p:spPr>
          <p:txBody>
            <a:bodyPr wrap="none">
              <a:spAutoFit/>
            </a:bodyPr>
            <a:lstStyle/>
            <a:p>
              <a:r>
                <a:rPr lang="fr-FR" sz="2000">
                  <a:solidFill>
                    <a:schemeClr val="accent2"/>
                  </a:solidFill>
                </a:rPr>
                <a:t>Vue schématique (attention aux limites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1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pPr algn="ctr">
              <a:buNone/>
            </a:pPr>
            <a:r>
              <a:rPr lang="en-US" dirty="0" smtClean="0">
                <a:latin typeface="Times New Roman" pitchFamily="18" charset="0"/>
                <a:cs typeface="Times New Roman" pitchFamily="18" charset="0"/>
              </a:rPr>
              <a:t>Mô hình nguyên tử hiện đại và quá trình phát xạ </a:t>
            </a:r>
            <a:r>
              <a:rPr lang="en-US" smtClean="0">
                <a:latin typeface="Times New Roman" pitchFamily="18" charset="0"/>
                <a:cs typeface="Times New Roman" pitchFamily="18" charset="0"/>
              </a:rPr>
              <a:t>nguyên </a:t>
            </a:r>
            <a:r>
              <a:rPr lang="en-US" smtClean="0">
                <a:latin typeface="Times New Roman" pitchFamily="18" charset="0"/>
                <a:cs typeface="Times New Roman" pitchFamily="18" charset="0"/>
              </a:rPr>
              <a:t>tử</a:t>
            </a:r>
          </a:p>
          <a:p>
            <a:pPr algn="ctr">
              <a:buNone/>
            </a:pPr>
            <a:r>
              <a:rPr lang="en-US" smtClean="0">
                <a:latin typeface="Times New Roman" pitchFamily="18" charset="0"/>
                <a:cs typeface="Times New Roman" pitchFamily="18" charset="0"/>
              </a:rPr>
              <a:t>Cần chèo vào video: Mo hinh nguyen tu hien dai</a:t>
            </a:r>
            <a:endParaRPr lang="en-US" dirty="0" smtClean="0">
              <a:latin typeface="Times New Roman" pitchFamily="18" charset="0"/>
              <a:cs typeface="Times New Roman" pitchFamily="18" charset="0"/>
            </a:endParaRPr>
          </a:p>
          <a:p>
            <a:pPr algn="ct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latin typeface="Times New Roman" pitchFamily="18" charset="0"/>
                <a:cs typeface="Times New Roman" pitchFamily="18" charset="0"/>
              </a:rPr>
              <a:t>TÓM TẮT</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p:txBody>
          <a:bodyPr/>
          <a:lstStyle/>
          <a:p>
            <a:r>
              <a:rPr lang="en-US" smtClean="0">
                <a:latin typeface="Times New Roman" pitchFamily="18" charset="0"/>
                <a:cs typeface="Times New Roman" pitchFamily="18" charset="0"/>
              </a:rPr>
              <a:t>Cần chèn vào video: cau hinh electron</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latin typeface="Times New Roman" pitchFamily="18" charset="0"/>
                <a:cs typeface="Times New Roman" pitchFamily="18" charset="0"/>
              </a:rPr>
              <a:t>Cần chèn vào video: Qua trinh phat xa nguyen tu</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43000"/>
            <a:ext cx="9525000" cy="5715000"/>
            <a:chOff x="-120" y="720"/>
            <a:chExt cx="6000" cy="3600"/>
          </a:xfrm>
        </p:grpSpPr>
        <p:pic>
          <p:nvPicPr>
            <p:cNvPr id="11269" name="Picture 5"/>
            <p:cNvPicPr>
              <a:picLocks noChangeAspect="1" noChangeArrowheads="1"/>
            </p:cNvPicPr>
            <p:nvPr/>
          </p:nvPicPr>
          <p:blipFill>
            <a:blip r:embed="rId2"/>
            <a:srcRect/>
            <a:stretch>
              <a:fillRect/>
            </a:stretch>
          </p:blipFill>
          <p:spPr bwMode="auto">
            <a:xfrm>
              <a:off x="-120" y="720"/>
              <a:ext cx="6000" cy="3600"/>
            </a:xfrm>
            <a:prstGeom prst="rect">
              <a:avLst/>
            </a:prstGeom>
            <a:noFill/>
            <a:ln w="9525">
              <a:noFill/>
              <a:miter lim="800000"/>
              <a:headEnd/>
              <a:tailEnd/>
            </a:ln>
            <a:effectLst/>
          </p:spPr>
        </p:pic>
        <p:pic>
          <p:nvPicPr>
            <p:cNvPr id="11270" name="Picture 6" descr="D:\oleron\orb1s.png"/>
            <p:cNvPicPr>
              <a:picLocks noChangeAspect="1" noChangeArrowheads="1"/>
            </p:cNvPicPr>
            <p:nvPr/>
          </p:nvPicPr>
          <p:blipFill>
            <a:blip r:embed="rId3" cstate="print"/>
            <a:srcRect/>
            <a:stretch>
              <a:fillRect/>
            </a:stretch>
          </p:blipFill>
          <p:spPr bwMode="auto">
            <a:xfrm>
              <a:off x="1920" y="3264"/>
              <a:ext cx="384" cy="384"/>
            </a:xfrm>
            <a:prstGeom prst="rect">
              <a:avLst/>
            </a:prstGeom>
            <a:noFill/>
          </p:spPr>
        </p:pic>
        <p:pic>
          <p:nvPicPr>
            <p:cNvPr id="11271" name="Picture 7" descr="D:\oleron\orb2p.png"/>
            <p:cNvPicPr>
              <a:picLocks noChangeAspect="1" noChangeArrowheads="1"/>
            </p:cNvPicPr>
            <p:nvPr/>
          </p:nvPicPr>
          <p:blipFill>
            <a:blip r:embed="rId4" cstate="print"/>
            <a:srcRect/>
            <a:stretch>
              <a:fillRect/>
            </a:stretch>
          </p:blipFill>
          <p:spPr bwMode="auto">
            <a:xfrm>
              <a:off x="3120" y="1584"/>
              <a:ext cx="384" cy="384"/>
            </a:xfrm>
            <a:prstGeom prst="rect">
              <a:avLst/>
            </a:prstGeom>
            <a:noFill/>
          </p:spPr>
        </p:pic>
        <p:pic>
          <p:nvPicPr>
            <p:cNvPr id="11272" name="Picture 8" descr="D:\oleron\orb2s.png"/>
            <p:cNvPicPr>
              <a:picLocks noChangeAspect="1" noChangeArrowheads="1"/>
            </p:cNvPicPr>
            <p:nvPr/>
          </p:nvPicPr>
          <p:blipFill>
            <a:blip r:embed="rId5" cstate="print"/>
            <a:srcRect/>
            <a:stretch>
              <a:fillRect/>
            </a:stretch>
          </p:blipFill>
          <p:spPr bwMode="auto">
            <a:xfrm>
              <a:off x="1968" y="1584"/>
              <a:ext cx="384" cy="384"/>
            </a:xfrm>
            <a:prstGeom prst="rect">
              <a:avLst/>
            </a:prstGeom>
            <a:noFill/>
          </p:spPr>
        </p:pic>
        <p:pic>
          <p:nvPicPr>
            <p:cNvPr id="11273" name="Picture 9" descr="D:\oleron\orb3s.png"/>
            <p:cNvPicPr>
              <a:picLocks noChangeAspect="1" noChangeArrowheads="1"/>
            </p:cNvPicPr>
            <p:nvPr/>
          </p:nvPicPr>
          <p:blipFill>
            <a:blip r:embed="rId6" cstate="print"/>
            <a:srcRect/>
            <a:stretch>
              <a:fillRect/>
            </a:stretch>
          </p:blipFill>
          <p:spPr bwMode="auto">
            <a:xfrm>
              <a:off x="1968" y="1200"/>
              <a:ext cx="384" cy="384"/>
            </a:xfrm>
            <a:prstGeom prst="rect">
              <a:avLst/>
            </a:prstGeom>
            <a:noFill/>
          </p:spPr>
        </p:pic>
        <p:pic>
          <p:nvPicPr>
            <p:cNvPr id="11274" name="Picture 10" descr="D:\oleron\orb3p.png"/>
            <p:cNvPicPr>
              <a:picLocks noChangeAspect="1" noChangeArrowheads="1"/>
            </p:cNvPicPr>
            <p:nvPr/>
          </p:nvPicPr>
          <p:blipFill>
            <a:blip r:embed="rId7" cstate="print"/>
            <a:srcRect/>
            <a:stretch>
              <a:fillRect/>
            </a:stretch>
          </p:blipFill>
          <p:spPr bwMode="auto">
            <a:xfrm>
              <a:off x="3120" y="1200"/>
              <a:ext cx="384" cy="384"/>
            </a:xfrm>
            <a:prstGeom prst="rect">
              <a:avLst/>
            </a:prstGeom>
            <a:noFill/>
          </p:spPr>
        </p:pic>
        <p:pic>
          <p:nvPicPr>
            <p:cNvPr id="11275" name="Picture 11" descr="D:\oleron\orb3d.png"/>
            <p:cNvPicPr>
              <a:picLocks noChangeAspect="1" noChangeArrowheads="1"/>
            </p:cNvPicPr>
            <p:nvPr/>
          </p:nvPicPr>
          <p:blipFill>
            <a:blip r:embed="rId8" cstate="print"/>
            <a:srcRect/>
            <a:stretch>
              <a:fillRect/>
            </a:stretch>
          </p:blipFill>
          <p:spPr bwMode="auto">
            <a:xfrm>
              <a:off x="4272" y="1200"/>
              <a:ext cx="384" cy="384"/>
            </a:xfrm>
            <a:prstGeom prst="rect">
              <a:avLst/>
            </a:prstGeom>
            <a:noFill/>
          </p:spPr>
        </p:pic>
      </p:grpSp>
      <p:sp>
        <p:nvSpPr>
          <p:cNvPr id="11276" name="Text Box 12"/>
          <p:cNvSpPr txBox="1">
            <a:spLocks noChangeArrowheads="1"/>
          </p:cNvSpPr>
          <p:nvPr/>
        </p:nvSpPr>
        <p:spPr bwMode="auto">
          <a:xfrm>
            <a:off x="1752600" y="5562600"/>
            <a:ext cx="1863139" cy="369332"/>
          </a:xfrm>
          <a:prstGeom prst="rect">
            <a:avLst/>
          </a:prstGeom>
          <a:noFill/>
          <a:ln w="9525">
            <a:noFill/>
            <a:miter lim="800000"/>
            <a:headEnd/>
            <a:tailEnd/>
          </a:ln>
          <a:effectLst/>
        </p:spPr>
        <p:txBody>
          <a:bodyPr wrap="none">
            <a:spAutoFit/>
          </a:bodyPr>
          <a:lstStyle/>
          <a:p>
            <a:r>
              <a:rPr lang="fr-FR" smtClean="0">
                <a:latin typeface="Times New Roman" pitchFamily="18" charset="0"/>
                <a:cs typeface="Times New Roman" pitchFamily="18" charset="0"/>
              </a:rPr>
              <a:t>Trạng thái cơ bản</a:t>
            </a:r>
            <a:endParaRPr lang="fr-FR" sz="1800">
              <a:latin typeface="Times New Roman" pitchFamily="18" charset="0"/>
              <a:cs typeface="Times New Roman" pitchFamily="18" charset="0"/>
            </a:endParaRPr>
          </a:p>
        </p:txBody>
      </p:sp>
      <p:sp>
        <p:nvSpPr>
          <p:cNvPr id="11277" name="Text Box 13"/>
          <p:cNvSpPr txBox="1">
            <a:spLocks noChangeArrowheads="1"/>
          </p:cNvSpPr>
          <p:nvPr/>
        </p:nvSpPr>
        <p:spPr bwMode="auto">
          <a:xfrm>
            <a:off x="0" y="1600200"/>
            <a:ext cx="1000125" cy="336550"/>
          </a:xfrm>
          <a:prstGeom prst="rect">
            <a:avLst/>
          </a:prstGeom>
          <a:noFill/>
          <a:ln w="9525">
            <a:noFill/>
            <a:miter lim="800000"/>
            <a:headEnd/>
            <a:tailEnd/>
          </a:ln>
          <a:effectLst/>
        </p:spPr>
        <p:txBody>
          <a:bodyPr wrap="none">
            <a:spAutoFit/>
          </a:bodyPr>
          <a:lstStyle/>
          <a:p>
            <a:r>
              <a:rPr lang="fr-FR" sz="1600"/>
              <a:t>Ionisation</a:t>
            </a:r>
          </a:p>
        </p:txBody>
      </p:sp>
      <p:sp>
        <p:nvSpPr>
          <p:cNvPr id="11279" name="Text Box 15"/>
          <p:cNvSpPr txBox="1">
            <a:spLocks noChangeArrowheads="1"/>
          </p:cNvSpPr>
          <p:nvPr/>
        </p:nvSpPr>
        <p:spPr bwMode="auto">
          <a:xfrm>
            <a:off x="723900" y="685800"/>
            <a:ext cx="7696200" cy="369332"/>
          </a:xfrm>
          <a:prstGeom prst="rect">
            <a:avLst/>
          </a:prstGeom>
          <a:noFill/>
          <a:ln w="9525">
            <a:noFill/>
            <a:miter lim="800000"/>
            <a:headEnd/>
            <a:tailEnd/>
          </a:ln>
          <a:effectLst/>
        </p:spPr>
        <p:txBody>
          <a:bodyPr>
            <a:spAutoFit/>
          </a:bodyPr>
          <a:lstStyle/>
          <a:p>
            <a:pPr algn="ctr"/>
            <a:r>
              <a:rPr lang="fr-FR" b="1" smtClean="0">
                <a:latin typeface="Times New Roman" pitchFamily="18" charset="0"/>
                <a:cs typeface="Times New Roman" pitchFamily="18" charset="0"/>
              </a:rPr>
              <a:t>Nguyên tử hidro tương tác với một photon</a:t>
            </a:r>
            <a:endParaRPr lang="fr-FR" b="1">
              <a:latin typeface="Times New Roman" pitchFamily="18" charset="0"/>
              <a:cs typeface="Times New Roman" pitchFamily="18" charset="0"/>
            </a:endParaRPr>
          </a:p>
        </p:txBody>
      </p:sp>
      <p:sp>
        <p:nvSpPr>
          <p:cNvPr id="11280" name="Text Box 16"/>
          <p:cNvSpPr txBox="1">
            <a:spLocks noChangeArrowheads="1"/>
          </p:cNvSpPr>
          <p:nvPr/>
        </p:nvSpPr>
        <p:spPr bwMode="auto">
          <a:xfrm>
            <a:off x="0" y="152400"/>
            <a:ext cx="9144000" cy="579438"/>
          </a:xfrm>
          <a:prstGeom prst="rect">
            <a:avLst/>
          </a:prstGeom>
          <a:noFill/>
          <a:ln w="9525">
            <a:noFill/>
            <a:miter lim="800000"/>
            <a:headEnd/>
            <a:tailEnd/>
          </a:ln>
          <a:effectLst/>
        </p:spPr>
        <p:txBody>
          <a:bodyPr>
            <a:spAutoFit/>
          </a:bodyPr>
          <a:lstStyle/>
          <a:p>
            <a:pPr algn="ctr"/>
            <a:r>
              <a:rPr lang="fr-FR" sz="3200" b="1" smtClean="0">
                <a:latin typeface="Times New Roman" pitchFamily="18" charset="0"/>
                <a:cs typeface="Times New Roman" pitchFamily="18" charset="0"/>
              </a:rPr>
              <a:t>Hấp thụ năng lượng giữa những trạng thái electron</a:t>
            </a:r>
            <a:endParaRPr lang="fr-FR" sz="3200" b="1">
              <a:latin typeface="Times New Roman" pitchFamily="18" charset="0"/>
              <a:cs typeface="Times New Roman" pitchFamily="18" charset="0"/>
            </a:endParaRPr>
          </a:p>
        </p:txBody>
      </p:sp>
      <p:sp>
        <p:nvSpPr>
          <p:cNvPr id="11281" name="Line 17"/>
          <p:cNvSpPr>
            <a:spLocks noChangeShapeType="1"/>
          </p:cNvSpPr>
          <p:nvPr/>
        </p:nvSpPr>
        <p:spPr bwMode="auto">
          <a:xfrm flipV="1">
            <a:off x="2743200" y="2667000"/>
            <a:ext cx="1828800" cy="2819400"/>
          </a:xfrm>
          <a:prstGeom prst="line">
            <a:avLst/>
          </a:prstGeom>
          <a:noFill/>
          <a:ln w="63500">
            <a:solidFill>
              <a:srgbClr val="993366"/>
            </a:solidFill>
            <a:round/>
            <a:headEnd/>
            <a:tailEnd type="triangle" w="lg" len="lg"/>
          </a:ln>
          <a:effectLst/>
        </p:spPr>
        <p:txBody>
          <a:bodyPr/>
          <a:lstStyle/>
          <a:p>
            <a:endParaRPr lang="en-US"/>
          </a:p>
        </p:txBody>
      </p:sp>
      <p:grpSp>
        <p:nvGrpSpPr>
          <p:cNvPr id="3" name="Group 35"/>
          <p:cNvGrpSpPr>
            <a:grpSpLocks/>
          </p:cNvGrpSpPr>
          <p:nvPr/>
        </p:nvGrpSpPr>
        <p:grpSpPr bwMode="auto">
          <a:xfrm>
            <a:off x="2209800" y="2667000"/>
            <a:ext cx="762000" cy="2819400"/>
            <a:chOff x="1392" y="1680"/>
            <a:chExt cx="480" cy="1728"/>
          </a:xfrm>
        </p:grpSpPr>
        <p:sp>
          <p:nvSpPr>
            <p:cNvPr id="11296" name="Line 32"/>
            <p:cNvSpPr>
              <a:spLocks noChangeShapeType="1"/>
            </p:cNvSpPr>
            <p:nvPr/>
          </p:nvSpPr>
          <p:spPr bwMode="auto">
            <a:xfrm flipV="1">
              <a:off x="1632" y="1680"/>
              <a:ext cx="0" cy="1728"/>
            </a:xfrm>
            <a:prstGeom prst="line">
              <a:avLst/>
            </a:prstGeom>
            <a:noFill/>
            <a:ln w="63500">
              <a:solidFill>
                <a:srgbClr val="993366"/>
              </a:solidFill>
              <a:round/>
              <a:headEnd/>
              <a:tailEnd type="triangle" w="lg" len="lg"/>
            </a:ln>
            <a:effectLst/>
          </p:spPr>
          <p:txBody>
            <a:bodyPr/>
            <a:lstStyle/>
            <a:p>
              <a:endParaRPr lang="en-US"/>
            </a:p>
          </p:txBody>
        </p:sp>
        <p:sp>
          <p:nvSpPr>
            <p:cNvPr id="11297" name="Line 33"/>
            <p:cNvSpPr>
              <a:spLocks noChangeShapeType="1"/>
            </p:cNvSpPr>
            <p:nvPr/>
          </p:nvSpPr>
          <p:spPr bwMode="auto">
            <a:xfrm>
              <a:off x="1392" y="2352"/>
              <a:ext cx="432" cy="432"/>
            </a:xfrm>
            <a:prstGeom prst="line">
              <a:avLst/>
            </a:prstGeom>
            <a:noFill/>
            <a:ln w="63500">
              <a:solidFill>
                <a:srgbClr val="FF0000"/>
              </a:solidFill>
              <a:round/>
              <a:headEnd/>
              <a:tailEnd/>
            </a:ln>
            <a:effectLst/>
          </p:spPr>
          <p:txBody>
            <a:bodyPr/>
            <a:lstStyle/>
            <a:p>
              <a:endParaRPr lang="en-US"/>
            </a:p>
          </p:txBody>
        </p:sp>
        <p:sp>
          <p:nvSpPr>
            <p:cNvPr id="11298" name="Line 34"/>
            <p:cNvSpPr>
              <a:spLocks noChangeShapeType="1"/>
            </p:cNvSpPr>
            <p:nvPr/>
          </p:nvSpPr>
          <p:spPr bwMode="auto">
            <a:xfrm flipV="1">
              <a:off x="1392" y="2304"/>
              <a:ext cx="480" cy="480"/>
            </a:xfrm>
            <a:prstGeom prst="line">
              <a:avLst/>
            </a:prstGeom>
            <a:noFill/>
            <a:ln w="63500">
              <a:solidFill>
                <a:srgbClr val="FF0000"/>
              </a:solidFill>
              <a:round/>
              <a:headEnd/>
              <a:tailEnd/>
            </a:ln>
            <a:effectLst/>
          </p:spPr>
          <p:txBody>
            <a:bodyPr/>
            <a:lstStyle/>
            <a:p>
              <a:endParaRPr lang="en-US"/>
            </a:p>
          </p:txBody>
        </p:sp>
      </p:grpSp>
      <p:grpSp>
        <p:nvGrpSpPr>
          <p:cNvPr id="4" name="Group 41"/>
          <p:cNvGrpSpPr>
            <a:grpSpLocks/>
          </p:cNvGrpSpPr>
          <p:nvPr/>
        </p:nvGrpSpPr>
        <p:grpSpPr bwMode="auto">
          <a:xfrm>
            <a:off x="5562601" y="4191001"/>
            <a:ext cx="2411413" cy="1477963"/>
            <a:chOff x="3504" y="2640"/>
            <a:chExt cx="1519" cy="931"/>
          </a:xfrm>
        </p:grpSpPr>
        <p:sp>
          <p:nvSpPr>
            <p:cNvPr id="11278" name="Text Box 14"/>
            <p:cNvSpPr txBox="1">
              <a:spLocks noChangeArrowheads="1"/>
            </p:cNvSpPr>
            <p:nvPr/>
          </p:nvSpPr>
          <p:spPr bwMode="auto">
            <a:xfrm>
              <a:off x="3504" y="2640"/>
              <a:ext cx="1519" cy="931"/>
            </a:xfrm>
            <a:prstGeom prst="rect">
              <a:avLst/>
            </a:prstGeom>
            <a:noFill/>
            <a:ln w="9525">
              <a:noFill/>
              <a:miter lim="800000"/>
              <a:headEnd/>
              <a:tailEnd/>
            </a:ln>
            <a:effectLst/>
          </p:spPr>
          <p:txBody>
            <a:bodyPr wrap="none">
              <a:spAutoFit/>
            </a:bodyPr>
            <a:lstStyle/>
            <a:p>
              <a:r>
                <a:rPr lang="fr-FR"/>
                <a:t>(1s)		(2p)</a:t>
              </a:r>
            </a:p>
            <a:p>
              <a:r>
                <a:rPr lang="fr-FR"/>
                <a:t>(1s)		(2s)</a:t>
              </a:r>
            </a:p>
            <a:p>
              <a:endParaRPr lang="fr-FR"/>
            </a:p>
            <a:p>
              <a:r>
                <a:rPr lang="fr-FR">
                  <a:latin typeface="Symbol" pitchFamily="18" charset="2"/>
                </a:rPr>
                <a:t>D</a:t>
              </a:r>
              <a:r>
                <a:rPr lang="fr-FR"/>
                <a:t>l= +1 </a:t>
              </a:r>
              <a:r>
                <a:rPr lang="fr-FR" smtClean="0">
                  <a:latin typeface="Times New Roman" pitchFamily="18" charset="0"/>
                  <a:cs typeface="Times New Roman" pitchFamily="18" charset="0"/>
                </a:rPr>
                <a:t>hoặc</a:t>
              </a:r>
              <a:r>
                <a:rPr lang="fr-FR" smtClean="0"/>
                <a:t> </a:t>
              </a:r>
              <a:r>
                <a:rPr lang="fr-FR"/>
                <a:t>-1</a:t>
              </a:r>
            </a:p>
            <a:p>
              <a:r>
                <a:rPr lang="fr-FR" smtClean="0">
                  <a:latin typeface="Times New Roman" pitchFamily="18" charset="0"/>
                  <a:cs typeface="Times New Roman" pitchFamily="18" charset="0"/>
                </a:rPr>
                <a:t>Quy tắc </a:t>
              </a:r>
              <a:r>
                <a:rPr lang="fr-FR">
                  <a:latin typeface="Times New Roman" pitchFamily="18" charset="0"/>
                  <a:cs typeface="Times New Roman" pitchFamily="18" charset="0"/>
                </a:rPr>
                <a:t>Laporte</a:t>
              </a:r>
            </a:p>
          </p:txBody>
        </p:sp>
        <p:sp>
          <p:nvSpPr>
            <p:cNvPr id="11300" name="Line 36"/>
            <p:cNvSpPr>
              <a:spLocks noChangeShapeType="1"/>
            </p:cNvSpPr>
            <p:nvPr/>
          </p:nvSpPr>
          <p:spPr bwMode="auto">
            <a:xfrm flipV="1">
              <a:off x="3936" y="2784"/>
              <a:ext cx="720" cy="0"/>
            </a:xfrm>
            <a:prstGeom prst="line">
              <a:avLst/>
            </a:prstGeom>
            <a:noFill/>
            <a:ln w="25400">
              <a:solidFill>
                <a:srgbClr val="993366"/>
              </a:solidFill>
              <a:round/>
              <a:headEnd/>
              <a:tailEnd type="triangle" w="med" len="med"/>
            </a:ln>
            <a:effectLst/>
          </p:spPr>
          <p:txBody>
            <a:bodyPr/>
            <a:lstStyle/>
            <a:p>
              <a:endParaRPr lang="en-US"/>
            </a:p>
          </p:txBody>
        </p:sp>
        <p:sp>
          <p:nvSpPr>
            <p:cNvPr id="11301" name="Line 37"/>
            <p:cNvSpPr>
              <a:spLocks noChangeShapeType="1"/>
            </p:cNvSpPr>
            <p:nvPr/>
          </p:nvSpPr>
          <p:spPr bwMode="auto">
            <a:xfrm flipV="1">
              <a:off x="3936" y="3024"/>
              <a:ext cx="720" cy="0"/>
            </a:xfrm>
            <a:prstGeom prst="line">
              <a:avLst/>
            </a:prstGeom>
            <a:noFill/>
            <a:ln w="25400">
              <a:solidFill>
                <a:srgbClr val="993366"/>
              </a:solidFill>
              <a:round/>
              <a:headEnd/>
              <a:tailEnd type="triangle" w="med" len="med"/>
            </a:ln>
            <a:effectLst/>
          </p:spPr>
          <p:txBody>
            <a:bodyPr/>
            <a:lstStyle/>
            <a:p>
              <a:endParaRPr lang="en-US"/>
            </a:p>
          </p:txBody>
        </p:sp>
        <p:sp>
          <p:nvSpPr>
            <p:cNvPr id="11303" name="Line 39"/>
            <p:cNvSpPr>
              <a:spLocks noChangeShapeType="1"/>
            </p:cNvSpPr>
            <p:nvPr/>
          </p:nvSpPr>
          <p:spPr bwMode="auto">
            <a:xfrm flipH="1" flipV="1">
              <a:off x="4080" y="2880"/>
              <a:ext cx="288" cy="288"/>
            </a:xfrm>
            <a:prstGeom prst="line">
              <a:avLst/>
            </a:prstGeom>
            <a:noFill/>
            <a:ln w="25400">
              <a:solidFill>
                <a:srgbClr val="FF0000"/>
              </a:solidFill>
              <a:round/>
              <a:headEnd/>
              <a:tailEnd/>
            </a:ln>
            <a:effectLst/>
          </p:spPr>
          <p:txBody>
            <a:bodyPr/>
            <a:lstStyle/>
            <a:p>
              <a:endParaRPr lang="en-US"/>
            </a:p>
          </p:txBody>
        </p:sp>
        <p:sp>
          <p:nvSpPr>
            <p:cNvPr id="11304" name="Line 40"/>
            <p:cNvSpPr>
              <a:spLocks noChangeShapeType="1"/>
            </p:cNvSpPr>
            <p:nvPr/>
          </p:nvSpPr>
          <p:spPr bwMode="auto">
            <a:xfrm flipV="1">
              <a:off x="4080" y="2880"/>
              <a:ext cx="288" cy="288"/>
            </a:xfrm>
            <a:prstGeom prst="line">
              <a:avLst/>
            </a:prstGeom>
            <a:noFill/>
            <a:ln w="25400">
              <a:solidFill>
                <a:srgbClr val="FF0000"/>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1234</TotalTime>
  <Words>1231</Words>
  <Application>Microsoft Office PowerPoint</Application>
  <PresentationFormat>On-screen Show (4:3)</PresentationFormat>
  <Paragraphs>288</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Equation</vt:lpstr>
      <vt:lpstr>Slide 1</vt:lpstr>
      <vt:lpstr>Để xem toàn bộ bài báo cáo, bạn cần chèn các video và các thí nghiệm ảo vào bài trình diễn này.  Cách chèn các file Flash (đuôi .swf) vào bài trình diễn Powerpoint xin xem tại: http://www.mientayvn.com/Trang%20chu/Flash_Powerpoint.html </vt:lpstr>
      <vt:lpstr>PHƯƠNG PHÁP PHÂN TÍCH QUANG PHỔ PHÁT XẠ NGUYÊN TỬ(ATOMIC EMISSION SPECTROCOPY – AES)</vt:lpstr>
      <vt:lpstr>QUÁ TRÌNH PHÁT XẠ NGUYÊN TỬ</vt:lpstr>
      <vt:lpstr>Slide 5</vt:lpstr>
      <vt:lpstr>Slide 6</vt:lpstr>
      <vt:lpstr>TÓM TẮT</vt:lpstr>
      <vt:lpstr>Slide 8</vt:lpstr>
      <vt:lpstr>Slide 9</vt:lpstr>
      <vt:lpstr>Slide 10</vt:lpstr>
      <vt:lpstr>Slide 11</vt:lpstr>
      <vt:lpstr>Slide 12</vt:lpstr>
      <vt:lpstr>Slide 13</vt:lpstr>
      <vt:lpstr>Slide 14</vt:lpstr>
      <vt:lpstr>Slide 15</vt:lpstr>
      <vt:lpstr>Slide 16</vt:lpstr>
      <vt:lpstr>CÁC THUẬT NGỮ THƯỜNG DÙNG</vt:lpstr>
      <vt:lpstr>Hồ quang điện</vt:lpstr>
      <vt:lpstr>Electron bứt ra khỏi bề mặt khi được cung cấp nhiệt năng</vt:lpstr>
      <vt:lpstr>Slide 20</vt:lpstr>
      <vt:lpstr>DỤNG CỤ ĐO</vt:lpstr>
      <vt:lpstr>Bộ phận tán sắc_Lăng kính</vt:lpstr>
      <vt:lpstr>Các lọai cách tử</vt:lpstr>
      <vt:lpstr>Bộ phận tán sắc_Cách tử phẳng</vt:lpstr>
      <vt:lpstr>Ánh sáng đơn sắc chiếu tới cách tử</vt:lpstr>
      <vt:lpstr>Cách tử trong thực tế</vt:lpstr>
      <vt:lpstr>Detector </vt:lpstr>
      <vt:lpstr>MÁY QUANG PHỔ ICP-AES</vt:lpstr>
      <vt:lpstr>Slide 29</vt:lpstr>
      <vt:lpstr>CẤU TRÚC BÊN TRONG</vt:lpstr>
      <vt:lpstr>ICP-AES đơn kênh</vt:lpstr>
      <vt:lpstr>ICP-AES đa kênh</vt:lpstr>
      <vt:lpstr>ICP-AES trong thực tế</vt:lpstr>
      <vt:lpstr>PHƯƠNG PHÁP ĐO</vt:lpstr>
      <vt:lpstr>PHƯƠNG PHÁP ĐỊNH TÍNH</vt:lpstr>
      <vt:lpstr>PHƯƠNG PHÁP HIỆN VẠCH</vt:lpstr>
      <vt:lpstr>PHƯƠNG PHÁP PHÂN TÍCH 3 MẪU ĐẦU</vt:lpstr>
      <vt:lpstr>Đồ thị của lgI theo lgC</vt:lpstr>
      <vt:lpstr>Slide 39</vt:lpstr>
      <vt:lpstr>MÁY QUANG PHỔ THƯƠNG MẠI</vt:lpstr>
      <vt:lpstr>CÁC THUẬT NGỮ THƯỜNG DÙNG</vt:lpstr>
      <vt:lpstr>Slide 42</vt:lpstr>
      <vt:lpstr>Danh mục tài liệu tham khảo</vt:lpstr>
      <vt:lpstr>Sách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PHÁP PHÂN TÍCH </dc:title>
  <dc:creator>LAM</dc:creator>
  <cp:lastModifiedBy>Lam</cp:lastModifiedBy>
  <cp:revision>120</cp:revision>
  <dcterms:created xsi:type="dcterms:W3CDTF">2008-12-16T16:36:48Z</dcterms:created>
  <dcterms:modified xsi:type="dcterms:W3CDTF">2009-05-10T10:50:35Z</dcterms:modified>
</cp:coreProperties>
</file>